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256" r:id="rId2"/>
    <p:sldId id="259" r:id="rId3"/>
    <p:sldId id="291" r:id="rId4"/>
    <p:sldId id="260" r:id="rId5"/>
    <p:sldId id="280" r:id="rId6"/>
    <p:sldId id="326" r:id="rId7"/>
    <p:sldId id="294" r:id="rId8"/>
    <p:sldId id="292" r:id="rId9"/>
    <p:sldId id="293" r:id="rId10"/>
    <p:sldId id="298" r:id="rId11"/>
    <p:sldId id="299" r:id="rId12"/>
    <p:sldId id="300" r:id="rId13"/>
    <p:sldId id="301" r:id="rId14"/>
    <p:sldId id="297" r:id="rId15"/>
    <p:sldId id="296" r:id="rId16"/>
    <p:sldId id="295" r:id="rId17"/>
    <p:sldId id="302" r:id="rId18"/>
    <p:sldId id="303" r:id="rId19"/>
    <p:sldId id="281" r:id="rId20"/>
    <p:sldId id="283" r:id="rId21"/>
    <p:sldId id="285" r:id="rId22"/>
    <p:sldId id="304" r:id="rId23"/>
    <p:sldId id="306" r:id="rId24"/>
    <p:sldId id="308" r:id="rId25"/>
    <p:sldId id="309" r:id="rId26"/>
    <p:sldId id="310" r:id="rId27"/>
    <p:sldId id="320" r:id="rId28"/>
    <p:sldId id="317" r:id="rId29"/>
    <p:sldId id="318" r:id="rId30"/>
    <p:sldId id="314" r:id="rId31"/>
    <p:sldId id="315" r:id="rId32"/>
    <p:sldId id="324" r:id="rId33"/>
    <p:sldId id="321" r:id="rId34"/>
    <p:sldId id="322" r:id="rId35"/>
    <p:sldId id="323" r:id="rId3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DABC"/>
    <a:srgbClr val="00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9974" autoAdjust="0"/>
    <p:restoredTop sz="94660"/>
  </p:normalViewPr>
  <p:slideViewPr>
    <p:cSldViewPr snapToGrid="0">
      <p:cViewPr>
        <p:scale>
          <a:sx n="57" d="100"/>
          <a:sy n="57" d="100"/>
        </p:scale>
        <p:origin x="-828" y="-3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251758-B225-4CFE-BC63-F4079D3B09CC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F4D894-E9A3-42C3-BA64-DD75D322DC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8279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4B168-F5F5-4779-A685-E577D08B5757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AB626-BCD4-4158-BE6E-AE33BAA10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5095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4B168-F5F5-4779-A685-E577D08B5757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AB626-BCD4-4158-BE6E-AE33BAA10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88776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4B168-F5F5-4779-A685-E577D08B5757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AB626-BCD4-4158-BE6E-AE33BAA10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0865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4B168-F5F5-4779-A685-E577D08B5757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AB626-BCD4-4158-BE6E-AE33BAA10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6315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4B168-F5F5-4779-A685-E577D08B5757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AB626-BCD4-4158-BE6E-AE33BAA10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5829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4B168-F5F5-4779-A685-E577D08B5757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AB626-BCD4-4158-BE6E-AE33BAA10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2768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4B168-F5F5-4779-A685-E577D08B5757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AB626-BCD4-4158-BE6E-AE33BAA10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93802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4B168-F5F5-4779-A685-E577D08B5757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AB626-BCD4-4158-BE6E-AE33BAA10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6045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4B168-F5F5-4779-A685-E577D08B5757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AB626-BCD4-4158-BE6E-AE33BAA10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0762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4B168-F5F5-4779-A685-E577D08B5757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AB626-BCD4-4158-BE6E-AE33BAA10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6851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4B168-F5F5-4779-A685-E577D08B5757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AB626-BCD4-4158-BE6E-AE33BAA10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502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44B168-F5F5-4779-A685-E577D08B5757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2AB626-BCD4-4158-BE6E-AE33BAA10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517907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7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49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hyperlink" Target="http://upload.wikimedia.org/wikipedia/commons/d/de/Membrana_nittitante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gif"/><Relationship Id="rId7" Type="http://schemas.openxmlformats.org/officeDocument/2006/relationships/image" Target="../media/image73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11351" y="742266"/>
            <a:ext cx="9465928" cy="424731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5400" b="1" spc="150" dirty="0" smtClean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Эволюционное учение </a:t>
            </a:r>
          </a:p>
          <a:p>
            <a:pPr algn="ctr">
              <a:defRPr/>
            </a:pPr>
            <a:r>
              <a:rPr lang="ru-RU" sz="5400" b="1" spc="150" dirty="0" smtClean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Ч. Дарвина.</a:t>
            </a:r>
          </a:p>
          <a:p>
            <a:pPr algn="ctr">
              <a:defRPr/>
            </a:pPr>
            <a:endParaRPr lang="ru-RU" sz="5400" b="1" spc="150" dirty="0" smtClean="0">
              <a:ln w="11430"/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5400" b="1" spc="150" dirty="0" smtClean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Доказательства эволюции</a:t>
            </a:r>
          </a:p>
        </p:txBody>
      </p:sp>
      <p:pic>
        <p:nvPicPr>
          <p:cNvPr id="6" name="Picture 2" descr="http://smk-sebastopol.org/images/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375" y="555625"/>
            <a:ext cx="1450975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356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1" name="Рисунок 2" descr="11-4.gi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66" t="15999" r="3724"/>
          <a:stretch/>
        </p:blipFill>
        <p:spPr bwMode="auto">
          <a:xfrm>
            <a:off x="4851629" y="3891043"/>
            <a:ext cx="2448732" cy="1856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TextBox 1"/>
          <p:cNvSpPr txBox="1">
            <a:spLocks noChangeArrowheads="1"/>
          </p:cNvSpPr>
          <p:nvPr/>
        </p:nvSpPr>
        <p:spPr bwMode="auto">
          <a:xfrm>
            <a:off x="394319" y="768861"/>
            <a:ext cx="1130690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Естественный отбор – единственный творческий фактор эволюции, направляющим случайные наследственные изменения по пути формирования адаптаций.</a:t>
            </a:r>
          </a:p>
        </p:txBody>
      </p:sp>
      <p:pic>
        <p:nvPicPr>
          <p:cNvPr id="19463" name="Рисунок 3" descr="11-5.gi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90" t="4119" r="2500"/>
          <a:stretch/>
        </p:blipFill>
        <p:spPr bwMode="auto">
          <a:xfrm>
            <a:off x="570861" y="4046788"/>
            <a:ext cx="2991173" cy="170108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4" name="Рисунок 4" descr="11-6.gif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75" t="3938" r="1360"/>
          <a:stretch/>
        </p:blipFill>
        <p:spPr bwMode="auto">
          <a:xfrm>
            <a:off x="8294053" y="4046788"/>
            <a:ext cx="3636902" cy="1701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6" name="TextBox 6"/>
          <p:cNvSpPr txBox="1">
            <a:spLocks noChangeArrowheads="1"/>
          </p:cNvSpPr>
          <p:nvPr/>
        </p:nvSpPr>
        <p:spPr bwMode="auto">
          <a:xfrm>
            <a:off x="4185863" y="3140290"/>
            <a:ext cx="37802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 smtClean="0"/>
              <a:t>Стабилизирующий</a:t>
            </a:r>
            <a:endParaRPr lang="ru-RU" altLang="ru-RU" sz="2800" b="1" dirty="0"/>
          </a:p>
        </p:txBody>
      </p:sp>
      <p:sp>
        <p:nvSpPr>
          <p:cNvPr id="19467" name="TextBox 7"/>
          <p:cNvSpPr txBox="1">
            <a:spLocks noChangeArrowheads="1"/>
          </p:cNvSpPr>
          <p:nvPr/>
        </p:nvSpPr>
        <p:spPr bwMode="auto">
          <a:xfrm>
            <a:off x="7889758" y="3140290"/>
            <a:ext cx="399632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 err="1"/>
              <a:t>Дизруптивный</a:t>
            </a:r>
            <a:r>
              <a:rPr lang="ru-RU" altLang="ru-RU" sz="2800" b="1" dirty="0"/>
              <a:t> (разрывающий</a:t>
            </a:r>
            <a:r>
              <a:rPr lang="ru-RU" altLang="ru-RU" sz="2800" b="1" dirty="0" smtClean="0"/>
              <a:t>)</a:t>
            </a:r>
            <a:endParaRPr lang="ru-RU" altLang="ru-RU" sz="2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796576" y="141607"/>
            <a:ext cx="6771149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defRPr/>
            </a:pPr>
            <a:r>
              <a:rPr lang="ru-RU" sz="3200" b="1" spc="150" dirty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Формы естественного отбора</a:t>
            </a:r>
          </a:p>
        </p:txBody>
      </p:sp>
      <p:grpSp>
        <p:nvGrpSpPr>
          <p:cNvPr id="19470" name="Группа 20"/>
          <p:cNvGrpSpPr>
            <a:grpSpLocks/>
          </p:cNvGrpSpPr>
          <p:nvPr/>
        </p:nvGrpSpPr>
        <p:grpSpPr bwMode="auto">
          <a:xfrm>
            <a:off x="9565965" y="307865"/>
            <a:ext cx="914400" cy="457200"/>
            <a:chOff x="2336800" y="-280988"/>
            <a:chExt cx="4038600" cy="2039938"/>
          </a:xfrm>
        </p:grpSpPr>
        <p:sp>
          <p:nvSpPr>
            <p:cNvPr id="23" name="Freeform 31"/>
            <p:cNvSpPr>
              <a:spLocks/>
            </p:cNvSpPr>
            <p:nvPr/>
          </p:nvSpPr>
          <p:spPr bwMode="auto">
            <a:xfrm>
              <a:off x="4615526" y="23588"/>
              <a:ext cx="1759874" cy="864140"/>
            </a:xfrm>
            <a:custGeom>
              <a:avLst/>
              <a:gdLst/>
              <a:ahLst/>
              <a:cxnLst>
                <a:cxn ang="0">
                  <a:pos x="3" y="85"/>
                </a:cxn>
                <a:cxn ang="0">
                  <a:pos x="18" y="80"/>
                </a:cxn>
                <a:cxn ang="0">
                  <a:pos x="49" y="71"/>
                </a:cxn>
                <a:cxn ang="0">
                  <a:pos x="92" y="59"/>
                </a:cxn>
                <a:cxn ang="0">
                  <a:pos x="147" y="45"/>
                </a:cxn>
                <a:cxn ang="0">
                  <a:pos x="213" y="32"/>
                </a:cxn>
                <a:cxn ang="0">
                  <a:pos x="287" y="19"/>
                </a:cxn>
                <a:cxn ang="0">
                  <a:pos x="368" y="9"/>
                </a:cxn>
                <a:cxn ang="0">
                  <a:pos x="453" y="2"/>
                </a:cxn>
                <a:cxn ang="0">
                  <a:pos x="542" y="0"/>
                </a:cxn>
                <a:cxn ang="0">
                  <a:pos x="634" y="4"/>
                </a:cxn>
                <a:cxn ang="0">
                  <a:pos x="726" y="14"/>
                </a:cxn>
                <a:cxn ang="0">
                  <a:pos x="817" y="35"/>
                </a:cxn>
                <a:cxn ang="0">
                  <a:pos x="907" y="64"/>
                </a:cxn>
                <a:cxn ang="0">
                  <a:pos x="991" y="104"/>
                </a:cxn>
                <a:cxn ang="0">
                  <a:pos x="1071" y="157"/>
                </a:cxn>
                <a:cxn ang="0">
                  <a:pos x="1107" y="191"/>
                </a:cxn>
                <a:cxn ang="0">
                  <a:pos x="1094" y="205"/>
                </a:cxn>
                <a:cxn ang="0">
                  <a:pos x="1071" y="232"/>
                </a:cxn>
                <a:cxn ang="0">
                  <a:pos x="1036" y="269"/>
                </a:cxn>
                <a:cxn ang="0">
                  <a:pos x="991" y="312"/>
                </a:cxn>
                <a:cxn ang="0">
                  <a:pos x="938" y="358"/>
                </a:cxn>
                <a:cxn ang="0">
                  <a:pos x="876" y="405"/>
                </a:cxn>
                <a:cxn ang="0">
                  <a:pos x="806" y="450"/>
                </a:cxn>
                <a:cxn ang="0">
                  <a:pos x="730" y="488"/>
                </a:cxn>
                <a:cxn ang="0">
                  <a:pos x="648" y="520"/>
                </a:cxn>
                <a:cxn ang="0">
                  <a:pos x="561" y="540"/>
                </a:cxn>
                <a:cxn ang="0">
                  <a:pos x="470" y="546"/>
                </a:cxn>
                <a:cxn ang="0">
                  <a:pos x="375" y="534"/>
                </a:cxn>
                <a:cxn ang="0">
                  <a:pos x="278" y="504"/>
                </a:cxn>
                <a:cxn ang="0">
                  <a:pos x="179" y="451"/>
                </a:cxn>
                <a:cxn ang="0">
                  <a:pos x="79" y="372"/>
                </a:cxn>
                <a:cxn ang="0">
                  <a:pos x="32" y="317"/>
                </a:cxn>
                <a:cxn ang="0">
                  <a:pos x="42" y="278"/>
                </a:cxn>
                <a:cxn ang="0">
                  <a:pos x="47" y="213"/>
                </a:cxn>
                <a:cxn ang="0">
                  <a:pos x="26" y="131"/>
                </a:cxn>
                <a:cxn ang="0">
                  <a:pos x="0" y="86"/>
                </a:cxn>
              </a:cxnLst>
              <a:rect l="0" t="0" r="r" b="b"/>
              <a:pathLst>
                <a:path w="1108" h="546">
                  <a:moveTo>
                    <a:pt x="0" y="86"/>
                  </a:moveTo>
                  <a:lnTo>
                    <a:pt x="3" y="85"/>
                  </a:lnTo>
                  <a:lnTo>
                    <a:pt x="8" y="84"/>
                  </a:lnTo>
                  <a:lnTo>
                    <a:pt x="18" y="80"/>
                  </a:lnTo>
                  <a:lnTo>
                    <a:pt x="32" y="76"/>
                  </a:lnTo>
                  <a:lnTo>
                    <a:pt x="49" y="71"/>
                  </a:lnTo>
                  <a:lnTo>
                    <a:pt x="69" y="66"/>
                  </a:lnTo>
                  <a:lnTo>
                    <a:pt x="92" y="59"/>
                  </a:lnTo>
                  <a:lnTo>
                    <a:pt x="119" y="53"/>
                  </a:lnTo>
                  <a:lnTo>
                    <a:pt x="147" y="45"/>
                  </a:lnTo>
                  <a:lnTo>
                    <a:pt x="179" y="39"/>
                  </a:lnTo>
                  <a:lnTo>
                    <a:pt x="213" y="32"/>
                  </a:lnTo>
                  <a:lnTo>
                    <a:pt x="248" y="26"/>
                  </a:lnTo>
                  <a:lnTo>
                    <a:pt x="287" y="19"/>
                  </a:lnTo>
                  <a:lnTo>
                    <a:pt x="327" y="13"/>
                  </a:lnTo>
                  <a:lnTo>
                    <a:pt x="368" y="9"/>
                  </a:lnTo>
                  <a:lnTo>
                    <a:pt x="410" y="4"/>
                  </a:lnTo>
                  <a:lnTo>
                    <a:pt x="453" y="2"/>
                  </a:lnTo>
                  <a:lnTo>
                    <a:pt x="497" y="0"/>
                  </a:lnTo>
                  <a:lnTo>
                    <a:pt x="542" y="0"/>
                  </a:lnTo>
                  <a:lnTo>
                    <a:pt x="588" y="0"/>
                  </a:lnTo>
                  <a:lnTo>
                    <a:pt x="634" y="4"/>
                  </a:lnTo>
                  <a:lnTo>
                    <a:pt x="680" y="8"/>
                  </a:lnTo>
                  <a:lnTo>
                    <a:pt x="726" y="14"/>
                  </a:lnTo>
                  <a:lnTo>
                    <a:pt x="772" y="23"/>
                  </a:lnTo>
                  <a:lnTo>
                    <a:pt x="817" y="35"/>
                  </a:lnTo>
                  <a:lnTo>
                    <a:pt x="862" y="48"/>
                  </a:lnTo>
                  <a:lnTo>
                    <a:pt x="907" y="64"/>
                  </a:lnTo>
                  <a:lnTo>
                    <a:pt x="949" y="82"/>
                  </a:lnTo>
                  <a:lnTo>
                    <a:pt x="991" y="104"/>
                  </a:lnTo>
                  <a:lnTo>
                    <a:pt x="1032" y="130"/>
                  </a:lnTo>
                  <a:lnTo>
                    <a:pt x="1071" y="157"/>
                  </a:lnTo>
                  <a:lnTo>
                    <a:pt x="1108" y="189"/>
                  </a:lnTo>
                  <a:lnTo>
                    <a:pt x="1107" y="191"/>
                  </a:lnTo>
                  <a:lnTo>
                    <a:pt x="1102" y="196"/>
                  </a:lnTo>
                  <a:lnTo>
                    <a:pt x="1094" y="205"/>
                  </a:lnTo>
                  <a:lnTo>
                    <a:pt x="1084" y="218"/>
                  </a:lnTo>
                  <a:lnTo>
                    <a:pt x="1071" y="232"/>
                  </a:lnTo>
                  <a:lnTo>
                    <a:pt x="1054" y="250"/>
                  </a:lnTo>
                  <a:lnTo>
                    <a:pt x="1036" y="269"/>
                  </a:lnTo>
                  <a:lnTo>
                    <a:pt x="1014" y="290"/>
                  </a:lnTo>
                  <a:lnTo>
                    <a:pt x="991" y="312"/>
                  </a:lnTo>
                  <a:lnTo>
                    <a:pt x="966" y="335"/>
                  </a:lnTo>
                  <a:lnTo>
                    <a:pt x="938" y="358"/>
                  </a:lnTo>
                  <a:lnTo>
                    <a:pt x="908" y="382"/>
                  </a:lnTo>
                  <a:lnTo>
                    <a:pt x="876" y="405"/>
                  </a:lnTo>
                  <a:lnTo>
                    <a:pt x="842" y="428"/>
                  </a:lnTo>
                  <a:lnTo>
                    <a:pt x="806" y="450"/>
                  </a:lnTo>
                  <a:lnTo>
                    <a:pt x="769" y="470"/>
                  </a:lnTo>
                  <a:lnTo>
                    <a:pt x="730" y="488"/>
                  </a:lnTo>
                  <a:lnTo>
                    <a:pt x="690" y="505"/>
                  </a:lnTo>
                  <a:lnTo>
                    <a:pt x="648" y="520"/>
                  </a:lnTo>
                  <a:lnTo>
                    <a:pt x="606" y="532"/>
                  </a:lnTo>
                  <a:lnTo>
                    <a:pt x="561" y="540"/>
                  </a:lnTo>
                  <a:lnTo>
                    <a:pt x="516" y="545"/>
                  </a:lnTo>
                  <a:lnTo>
                    <a:pt x="470" y="546"/>
                  </a:lnTo>
                  <a:lnTo>
                    <a:pt x="423" y="542"/>
                  </a:lnTo>
                  <a:lnTo>
                    <a:pt x="375" y="534"/>
                  </a:lnTo>
                  <a:lnTo>
                    <a:pt x="328" y="522"/>
                  </a:lnTo>
                  <a:lnTo>
                    <a:pt x="278" y="504"/>
                  </a:lnTo>
                  <a:lnTo>
                    <a:pt x="229" y="481"/>
                  </a:lnTo>
                  <a:lnTo>
                    <a:pt x="179" y="451"/>
                  </a:lnTo>
                  <a:lnTo>
                    <a:pt x="129" y="414"/>
                  </a:lnTo>
                  <a:lnTo>
                    <a:pt x="79" y="372"/>
                  </a:lnTo>
                  <a:lnTo>
                    <a:pt x="29" y="322"/>
                  </a:lnTo>
                  <a:lnTo>
                    <a:pt x="32" y="317"/>
                  </a:lnTo>
                  <a:lnTo>
                    <a:pt x="37" y="301"/>
                  </a:lnTo>
                  <a:lnTo>
                    <a:pt x="42" y="278"/>
                  </a:lnTo>
                  <a:lnTo>
                    <a:pt x="47" y="249"/>
                  </a:lnTo>
                  <a:lnTo>
                    <a:pt x="47" y="213"/>
                  </a:lnTo>
                  <a:lnTo>
                    <a:pt x="41" y="173"/>
                  </a:lnTo>
                  <a:lnTo>
                    <a:pt x="26" y="131"/>
                  </a:lnTo>
                  <a:lnTo>
                    <a:pt x="0" y="86"/>
                  </a:lnTo>
                  <a:lnTo>
                    <a:pt x="0" y="8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lumOff val="3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lumOff val="3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lumOff val="3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317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Freeform 32"/>
            <p:cNvSpPr>
              <a:spLocks/>
            </p:cNvSpPr>
            <p:nvPr/>
          </p:nvSpPr>
          <p:spPr bwMode="auto">
            <a:xfrm>
              <a:off x="4594490" y="547739"/>
              <a:ext cx="869421" cy="72247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32" y="1"/>
                </a:cxn>
                <a:cxn ang="0">
                  <a:pos x="27" y="6"/>
                </a:cxn>
                <a:cxn ang="0">
                  <a:pos x="21" y="14"/>
                </a:cxn>
                <a:cxn ang="0">
                  <a:pos x="13" y="22"/>
                </a:cxn>
                <a:cxn ang="0">
                  <a:pos x="7" y="31"/>
                </a:cxn>
                <a:cxn ang="0">
                  <a:pos x="1" y="38"/>
                </a:cxn>
                <a:cxn ang="0">
                  <a:pos x="0" y="45"/>
                </a:cxn>
                <a:cxn ang="0">
                  <a:pos x="4" y="49"/>
                </a:cxn>
                <a:cxn ang="0">
                  <a:pos x="22" y="87"/>
                </a:cxn>
                <a:cxn ang="0">
                  <a:pos x="35" y="140"/>
                </a:cxn>
                <a:cxn ang="0">
                  <a:pos x="42" y="200"/>
                </a:cxn>
                <a:cxn ang="0">
                  <a:pos x="49" y="261"/>
                </a:cxn>
                <a:cxn ang="0">
                  <a:pos x="51" y="320"/>
                </a:cxn>
                <a:cxn ang="0">
                  <a:pos x="53" y="369"/>
                </a:cxn>
                <a:cxn ang="0">
                  <a:pos x="53" y="402"/>
                </a:cxn>
                <a:cxn ang="0">
                  <a:pos x="53" y="415"/>
                </a:cxn>
                <a:cxn ang="0">
                  <a:pos x="121" y="434"/>
                </a:cxn>
                <a:cxn ang="0">
                  <a:pos x="182" y="447"/>
                </a:cxn>
                <a:cxn ang="0">
                  <a:pos x="237" y="454"/>
                </a:cxn>
                <a:cxn ang="0">
                  <a:pos x="287" y="454"/>
                </a:cxn>
                <a:cxn ang="0">
                  <a:pos x="331" y="447"/>
                </a:cxn>
                <a:cxn ang="0">
                  <a:pos x="369" y="437"/>
                </a:cxn>
                <a:cxn ang="0">
                  <a:pos x="404" y="423"/>
                </a:cxn>
                <a:cxn ang="0">
                  <a:pos x="433" y="406"/>
                </a:cxn>
                <a:cxn ang="0">
                  <a:pos x="459" y="386"/>
                </a:cxn>
                <a:cxn ang="0">
                  <a:pos x="481" y="364"/>
                </a:cxn>
                <a:cxn ang="0">
                  <a:pos x="498" y="340"/>
                </a:cxn>
                <a:cxn ang="0">
                  <a:pos x="513" y="315"/>
                </a:cxn>
                <a:cxn ang="0">
                  <a:pos x="525" y="291"/>
                </a:cxn>
                <a:cxn ang="0">
                  <a:pos x="534" y="267"/>
                </a:cxn>
                <a:cxn ang="0">
                  <a:pos x="541" y="243"/>
                </a:cxn>
                <a:cxn ang="0">
                  <a:pos x="546" y="222"/>
                </a:cxn>
                <a:cxn ang="0">
                  <a:pos x="516" y="224"/>
                </a:cxn>
                <a:cxn ang="0">
                  <a:pos x="487" y="226"/>
                </a:cxn>
                <a:cxn ang="0">
                  <a:pos x="456" y="224"/>
                </a:cxn>
                <a:cxn ang="0">
                  <a:pos x="425" y="222"/>
                </a:cxn>
                <a:cxn ang="0">
                  <a:pos x="393" y="217"/>
                </a:cxn>
                <a:cxn ang="0">
                  <a:pos x="363" y="209"/>
                </a:cxn>
                <a:cxn ang="0">
                  <a:pos x="331" y="200"/>
                </a:cxn>
                <a:cxn ang="0">
                  <a:pos x="299" y="187"/>
                </a:cxn>
                <a:cxn ang="0">
                  <a:pos x="267" y="173"/>
                </a:cxn>
                <a:cxn ang="0">
                  <a:pos x="233" y="156"/>
                </a:cxn>
                <a:cxn ang="0">
                  <a:pos x="201" y="137"/>
                </a:cxn>
                <a:cxn ang="0">
                  <a:pos x="168" y="115"/>
                </a:cxn>
                <a:cxn ang="0">
                  <a:pos x="135" y="91"/>
                </a:cxn>
                <a:cxn ang="0">
                  <a:pos x="101" y="64"/>
                </a:cxn>
                <a:cxn ang="0">
                  <a:pos x="68" y="33"/>
                </a:cxn>
                <a:cxn ang="0">
                  <a:pos x="35" y="0"/>
                </a:cxn>
                <a:cxn ang="0">
                  <a:pos x="35" y="0"/>
                </a:cxn>
              </a:cxnLst>
              <a:rect l="0" t="0" r="r" b="b"/>
              <a:pathLst>
                <a:path w="546" h="454">
                  <a:moveTo>
                    <a:pt x="35" y="0"/>
                  </a:moveTo>
                  <a:lnTo>
                    <a:pt x="32" y="1"/>
                  </a:lnTo>
                  <a:lnTo>
                    <a:pt x="27" y="6"/>
                  </a:lnTo>
                  <a:lnTo>
                    <a:pt x="21" y="14"/>
                  </a:lnTo>
                  <a:lnTo>
                    <a:pt x="13" y="22"/>
                  </a:lnTo>
                  <a:lnTo>
                    <a:pt x="7" y="31"/>
                  </a:lnTo>
                  <a:lnTo>
                    <a:pt x="1" y="38"/>
                  </a:lnTo>
                  <a:lnTo>
                    <a:pt x="0" y="45"/>
                  </a:lnTo>
                  <a:lnTo>
                    <a:pt x="4" y="49"/>
                  </a:lnTo>
                  <a:lnTo>
                    <a:pt x="22" y="87"/>
                  </a:lnTo>
                  <a:lnTo>
                    <a:pt x="35" y="140"/>
                  </a:lnTo>
                  <a:lnTo>
                    <a:pt x="42" y="200"/>
                  </a:lnTo>
                  <a:lnTo>
                    <a:pt x="49" y="261"/>
                  </a:lnTo>
                  <a:lnTo>
                    <a:pt x="51" y="320"/>
                  </a:lnTo>
                  <a:lnTo>
                    <a:pt x="53" y="369"/>
                  </a:lnTo>
                  <a:lnTo>
                    <a:pt x="53" y="402"/>
                  </a:lnTo>
                  <a:lnTo>
                    <a:pt x="53" y="415"/>
                  </a:lnTo>
                  <a:lnTo>
                    <a:pt x="121" y="434"/>
                  </a:lnTo>
                  <a:lnTo>
                    <a:pt x="182" y="447"/>
                  </a:lnTo>
                  <a:lnTo>
                    <a:pt x="237" y="454"/>
                  </a:lnTo>
                  <a:lnTo>
                    <a:pt x="287" y="454"/>
                  </a:lnTo>
                  <a:lnTo>
                    <a:pt x="331" y="447"/>
                  </a:lnTo>
                  <a:lnTo>
                    <a:pt x="369" y="437"/>
                  </a:lnTo>
                  <a:lnTo>
                    <a:pt x="404" y="423"/>
                  </a:lnTo>
                  <a:lnTo>
                    <a:pt x="433" y="406"/>
                  </a:lnTo>
                  <a:lnTo>
                    <a:pt x="459" y="386"/>
                  </a:lnTo>
                  <a:lnTo>
                    <a:pt x="481" y="364"/>
                  </a:lnTo>
                  <a:lnTo>
                    <a:pt x="498" y="340"/>
                  </a:lnTo>
                  <a:lnTo>
                    <a:pt x="513" y="315"/>
                  </a:lnTo>
                  <a:lnTo>
                    <a:pt x="525" y="291"/>
                  </a:lnTo>
                  <a:lnTo>
                    <a:pt x="534" y="267"/>
                  </a:lnTo>
                  <a:lnTo>
                    <a:pt x="541" y="243"/>
                  </a:lnTo>
                  <a:lnTo>
                    <a:pt x="546" y="222"/>
                  </a:lnTo>
                  <a:lnTo>
                    <a:pt x="516" y="224"/>
                  </a:lnTo>
                  <a:lnTo>
                    <a:pt x="487" y="226"/>
                  </a:lnTo>
                  <a:lnTo>
                    <a:pt x="456" y="224"/>
                  </a:lnTo>
                  <a:lnTo>
                    <a:pt x="425" y="222"/>
                  </a:lnTo>
                  <a:lnTo>
                    <a:pt x="393" y="217"/>
                  </a:lnTo>
                  <a:lnTo>
                    <a:pt x="363" y="209"/>
                  </a:lnTo>
                  <a:lnTo>
                    <a:pt x="331" y="200"/>
                  </a:lnTo>
                  <a:lnTo>
                    <a:pt x="299" y="187"/>
                  </a:lnTo>
                  <a:lnTo>
                    <a:pt x="267" y="173"/>
                  </a:lnTo>
                  <a:lnTo>
                    <a:pt x="233" y="156"/>
                  </a:lnTo>
                  <a:lnTo>
                    <a:pt x="201" y="137"/>
                  </a:lnTo>
                  <a:lnTo>
                    <a:pt x="168" y="115"/>
                  </a:lnTo>
                  <a:lnTo>
                    <a:pt x="135" y="91"/>
                  </a:lnTo>
                  <a:lnTo>
                    <a:pt x="101" y="64"/>
                  </a:lnTo>
                  <a:lnTo>
                    <a:pt x="68" y="33"/>
                  </a:lnTo>
                  <a:lnTo>
                    <a:pt x="35" y="0"/>
                  </a:lnTo>
                  <a:lnTo>
                    <a:pt x="3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lumOff val="3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lumOff val="3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lumOff val="35000"/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317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Freeform 33"/>
            <p:cNvSpPr>
              <a:spLocks/>
            </p:cNvSpPr>
            <p:nvPr/>
          </p:nvSpPr>
          <p:spPr bwMode="auto">
            <a:xfrm>
              <a:off x="4475297" y="-273903"/>
              <a:ext cx="497811" cy="226660"/>
            </a:xfrm>
            <a:custGeom>
              <a:avLst/>
              <a:gdLst/>
              <a:ahLst/>
              <a:cxnLst>
                <a:cxn ang="0">
                  <a:pos x="25" y="141"/>
                </a:cxn>
                <a:cxn ang="0">
                  <a:pos x="87" y="125"/>
                </a:cxn>
                <a:cxn ang="0">
                  <a:pos x="147" y="107"/>
                </a:cxn>
                <a:cxn ang="0">
                  <a:pos x="186" y="94"/>
                </a:cxn>
                <a:cxn ang="0">
                  <a:pos x="182" y="88"/>
                </a:cxn>
                <a:cxn ang="0">
                  <a:pos x="170" y="80"/>
                </a:cxn>
                <a:cxn ang="0">
                  <a:pos x="178" y="78"/>
                </a:cxn>
                <a:cxn ang="0">
                  <a:pos x="200" y="73"/>
                </a:cxn>
                <a:cxn ang="0">
                  <a:pos x="221" y="64"/>
                </a:cxn>
                <a:cxn ang="0">
                  <a:pos x="236" y="59"/>
                </a:cxn>
                <a:cxn ang="0">
                  <a:pos x="230" y="55"/>
                </a:cxn>
                <a:cxn ang="0">
                  <a:pos x="219" y="50"/>
                </a:cxn>
                <a:cxn ang="0">
                  <a:pos x="225" y="46"/>
                </a:cxn>
                <a:cxn ang="0">
                  <a:pos x="253" y="32"/>
                </a:cxn>
                <a:cxn ang="0">
                  <a:pos x="286" y="15"/>
                </a:cxn>
                <a:cxn ang="0">
                  <a:pos x="309" y="4"/>
                </a:cxn>
                <a:cxn ang="0">
                  <a:pos x="297" y="0"/>
                </a:cxn>
                <a:cxn ang="0">
                  <a:pos x="261" y="6"/>
                </a:cxn>
                <a:cxn ang="0">
                  <a:pos x="230" y="18"/>
                </a:cxn>
                <a:cxn ang="0">
                  <a:pos x="210" y="27"/>
                </a:cxn>
                <a:cxn ang="0">
                  <a:pos x="209" y="18"/>
                </a:cxn>
                <a:cxn ang="0">
                  <a:pos x="216" y="4"/>
                </a:cxn>
                <a:cxn ang="0">
                  <a:pos x="207" y="6"/>
                </a:cxn>
                <a:cxn ang="0">
                  <a:pos x="183" y="20"/>
                </a:cxn>
                <a:cxn ang="0">
                  <a:pos x="163" y="36"/>
                </a:cxn>
                <a:cxn ang="0">
                  <a:pos x="147" y="46"/>
                </a:cxn>
                <a:cxn ang="0">
                  <a:pos x="145" y="38"/>
                </a:cxn>
                <a:cxn ang="0">
                  <a:pos x="152" y="25"/>
                </a:cxn>
                <a:cxn ang="0">
                  <a:pos x="137" y="33"/>
                </a:cxn>
                <a:cxn ang="0">
                  <a:pos x="88" y="66"/>
                </a:cxn>
                <a:cxn ang="0">
                  <a:pos x="38" y="109"/>
                </a:cxn>
                <a:cxn ang="0">
                  <a:pos x="5" y="138"/>
                </a:cxn>
                <a:cxn ang="0">
                  <a:pos x="0" y="143"/>
                </a:cxn>
              </a:cxnLst>
              <a:rect l="0" t="0" r="r" b="b"/>
              <a:pathLst>
                <a:path w="312" h="143">
                  <a:moveTo>
                    <a:pt x="0" y="143"/>
                  </a:moveTo>
                  <a:lnTo>
                    <a:pt x="25" y="141"/>
                  </a:lnTo>
                  <a:lnTo>
                    <a:pt x="56" y="134"/>
                  </a:lnTo>
                  <a:lnTo>
                    <a:pt x="87" y="125"/>
                  </a:lnTo>
                  <a:lnTo>
                    <a:pt x="119" y="116"/>
                  </a:lnTo>
                  <a:lnTo>
                    <a:pt x="147" y="107"/>
                  </a:lnTo>
                  <a:lnTo>
                    <a:pt x="169" y="100"/>
                  </a:lnTo>
                  <a:lnTo>
                    <a:pt x="186" y="94"/>
                  </a:lnTo>
                  <a:lnTo>
                    <a:pt x="191" y="92"/>
                  </a:lnTo>
                  <a:lnTo>
                    <a:pt x="182" y="88"/>
                  </a:lnTo>
                  <a:lnTo>
                    <a:pt x="174" y="83"/>
                  </a:lnTo>
                  <a:lnTo>
                    <a:pt x="170" y="80"/>
                  </a:lnTo>
                  <a:lnTo>
                    <a:pt x="169" y="79"/>
                  </a:lnTo>
                  <a:lnTo>
                    <a:pt x="178" y="78"/>
                  </a:lnTo>
                  <a:lnTo>
                    <a:pt x="188" y="75"/>
                  </a:lnTo>
                  <a:lnTo>
                    <a:pt x="200" y="73"/>
                  </a:lnTo>
                  <a:lnTo>
                    <a:pt x="211" y="68"/>
                  </a:lnTo>
                  <a:lnTo>
                    <a:pt x="221" y="64"/>
                  </a:lnTo>
                  <a:lnTo>
                    <a:pt x="230" y="61"/>
                  </a:lnTo>
                  <a:lnTo>
                    <a:pt x="236" y="59"/>
                  </a:lnTo>
                  <a:lnTo>
                    <a:pt x="238" y="57"/>
                  </a:lnTo>
                  <a:lnTo>
                    <a:pt x="230" y="55"/>
                  </a:lnTo>
                  <a:lnTo>
                    <a:pt x="224" y="51"/>
                  </a:lnTo>
                  <a:lnTo>
                    <a:pt x="219" y="50"/>
                  </a:lnTo>
                  <a:lnTo>
                    <a:pt x="218" y="48"/>
                  </a:lnTo>
                  <a:lnTo>
                    <a:pt x="225" y="46"/>
                  </a:lnTo>
                  <a:lnTo>
                    <a:pt x="238" y="39"/>
                  </a:lnTo>
                  <a:lnTo>
                    <a:pt x="253" y="32"/>
                  </a:lnTo>
                  <a:lnTo>
                    <a:pt x="270" y="24"/>
                  </a:lnTo>
                  <a:lnTo>
                    <a:pt x="286" y="15"/>
                  </a:lnTo>
                  <a:lnTo>
                    <a:pt x="300" y="7"/>
                  </a:lnTo>
                  <a:lnTo>
                    <a:pt x="309" y="4"/>
                  </a:lnTo>
                  <a:lnTo>
                    <a:pt x="312" y="1"/>
                  </a:lnTo>
                  <a:lnTo>
                    <a:pt x="297" y="0"/>
                  </a:lnTo>
                  <a:lnTo>
                    <a:pt x="279" y="2"/>
                  </a:lnTo>
                  <a:lnTo>
                    <a:pt x="261" y="6"/>
                  </a:lnTo>
                  <a:lnTo>
                    <a:pt x="245" y="11"/>
                  </a:lnTo>
                  <a:lnTo>
                    <a:pt x="230" y="18"/>
                  </a:lnTo>
                  <a:lnTo>
                    <a:pt x="218" y="23"/>
                  </a:lnTo>
                  <a:lnTo>
                    <a:pt x="210" y="27"/>
                  </a:lnTo>
                  <a:lnTo>
                    <a:pt x="207" y="28"/>
                  </a:lnTo>
                  <a:lnTo>
                    <a:pt x="209" y="18"/>
                  </a:lnTo>
                  <a:lnTo>
                    <a:pt x="212" y="9"/>
                  </a:lnTo>
                  <a:lnTo>
                    <a:pt x="216" y="4"/>
                  </a:lnTo>
                  <a:lnTo>
                    <a:pt x="218" y="1"/>
                  </a:lnTo>
                  <a:lnTo>
                    <a:pt x="207" y="6"/>
                  </a:lnTo>
                  <a:lnTo>
                    <a:pt x="196" y="14"/>
                  </a:lnTo>
                  <a:lnTo>
                    <a:pt x="183" y="20"/>
                  </a:lnTo>
                  <a:lnTo>
                    <a:pt x="173" y="28"/>
                  </a:lnTo>
                  <a:lnTo>
                    <a:pt x="163" y="36"/>
                  </a:lnTo>
                  <a:lnTo>
                    <a:pt x="154" y="41"/>
                  </a:lnTo>
                  <a:lnTo>
                    <a:pt x="147" y="46"/>
                  </a:lnTo>
                  <a:lnTo>
                    <a:pt x="143" y="48"/>
                  </a:lnTo>
                  <a:lnTo>
                    <a:pt x="145" y="38"/>
                  </a:lnTo>
                  <a:lnTo>
                    <a:pt x="148" y="30"/>
                  </a:lnTo>
                  <a:lnTo>
                    <a:pt x="152" y="25"/>
                  </a:lnTo>
                  <a:lnTo>
                    <a:pt x="154" y="24"/>
                  </a:lnTo>
                  <a:lnTo>
                    <a:pt x="137" y="33"/>
                  </a:lnTo>
                  <a:lnTo>
                    <a:pt x="114" y="47"/>
                  </a:lnTo>
                  <a:lnTo>
                    <a:pt x="88" y="66"/>
                  </a:lnTo>
                  <a:lnTo>
                    <a:pt x="63" y="88"/>
                  </a:lnTo>
                  <a:lnTo>
                    <a:pt x="38" y="109"/>
                  </a:lnTo>
                  <a:lnTo>
                    <a:pt x="19" y="127"/>
                  </a:lnTo>
                  <a:lnTo>
                    <a:pt x="5" y="138"/>
                  </a:lnTo>
                  <a:lnTo>
                    <a:pt x="0" y="143"/>
                  </a:lnTo>
                  <a:lnTo>
                    <a:pt x="0" y="14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lumOff val="3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lumOff val="3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lumOff val="35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 w="317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Freeform 34"/>
            <p:cNvSpPr>
              <a:spLocks/>
            </p:cNvSpPr>
            <p:nvPr/>
          </p:nvSpPr>
          <p:spPr bwMode="auto">
            <a:xfrm>
              <a:off x="3746105" y="-280988"/>
              <a:ext cx="497811" cy="226660"/>
            </a:xfrm>
            <a:custGeom>
              <a:avLst/>
              <a:gdLst/>
              <a:ahLst/>
              <a:cxnLst>
                <a:cxn ang="0">
                  <a:pos x="308" y="138"/>
                </a:cxn>
                <a:cxn ang="0">
                  <a:pos x="275" y="109"/>
                </a:cxn>
                <a:cxn ang="0">
                  <a:pos x="224" y="67"/>
                </a:cxn>
                <a:cxn ang="0">
                  <a:pos x="176" y="33"/>
                </a:cxn>
                <a:cxn ang="0">
                  <a:pos x="161" y="27"/>
                </a:cxn>
                <a:cxn ang="0">
                  <a:pos x="169" y="40"/>
                </a:cxn>
                <a:cxn ang="0">
                  <a:pos x="165" y="46"/>
                </a:cxn>
                <a:cxn ang="0">
                  <a:pos x="150" y="36"/>
                </a:cxn>
                <a:cxn ang="0">
                  <a:pos x="129" y="22"/>
                </a:cxn>
                <a:cxn ang="0">
                  <a:pos x="106" y="7"/>
                </a:cxn>
                <a:cxn ang="0">
                  <a:pos x="96" y="4"/>
                </a:cxn>
                <a:cxn ang="0">
                  <a:pos x="105" y="18"/>
                </a:cxn>
                <a:cxn ang="0">
                  <a:pos x="103" y="26"/>
                </a:cxn>
                <a:cxn ang="0">
                  <a:pos x="83" y="17"/>
                </a:cxn>
                <a:cxn ang="0">
                  <a:pos x="51" y="7"/>
                </a:cxn>
                <a:cxn ang="0">
                  <a:pos x="16" y="0"/>
                </a:cxn>
                <a:cxn ang="0">
                  <a:pos x="4" y="3"/>
                </a:cxn>
                <a:cxn ang="0">
                  <a:pos x="27" y="15"/>
                </a:cxn>
                <a:cxn ang="0">
                  <a:pos x="59" y="33"/>
                </a:cxn>
                <a:cxn ang="0">
                  <a:pos x="87" y="46"/>
                </a:cxn>
                <a:cxn ang="0">
                  <a:pos x="93" y="50"/>
                </a:cxn>
                <a:cxn ang="0">
                  <a:pos x="83" y="54"/>
                </a:cxn>
                <a:cxn ang="0">
                  <a:pos x="78" y="58"/>
                </a:cxn>
                <a:cxn ang="0">
                  <a:pos x="92" y="64"/>
                </a:cxn>
                <a:cxn ang="0">
                  <a:pos x="114" y="73"/>
                </a:cxn>
                <a:cxn ang="0">
                  <a:pos x="135" y="78"/>
                </a:cxn>
                <a:cxn ang="0">
                  <a:pos x="143" y="80"/>
                </a:cxn>
                <a:cxn ang="0">
                  <a:pos x="132" y="89"/>
                </a:cxn>
                <a:cxn ang="0">
                  <a:pos x="128" y="95"/>
                </a:cxn>
                <a:cxn ang="0">
                  <a:pos x="166" y="108"/>
                </a:cxn>
                <a:cxn ang="0">
                  <a:pos x="225" y="127"/>
                </a:cxn>
                <a:cxn ang="0">
                  <a:pos x="287" y="141"/>
                </a:cxn>
                <a:cxn ang="0">
                  <a:pos x="314" y="144"/>
                </a:cxn>
              </a:cxnLst>
              <a:rect l="0" t="0" r="r" b="b"/>
              <a:pathLst>
                <a:path w="314" h="144">
                  <a:moveTo>
                    <a:pt x="314" y="144"/>
                  </a:moveTo>
                  <a:lnTo>
                    <a:pt x="308" y="138"/>
                  </a:lnTo>
                  <a:lnTo>
                    <a:pt x="294" y="127"/>
                  </a:lnTo>
                  <a:lnTo>
                    <a:pt x="275" y="109"/>
                  </a:lnTo>
                  <a:lnTo>
                    <a:pt x="251" y="89"/>
                  </a:lnTo>
                  <a:lnTo>
                    <a:pt x="224" y="67"/>
                  </a:lnTo>
                  <a:lnTo>
                    <a:pt x="200" y="48"/>
                  </a:lnTo>
                  <a:lnTo>
                    <a:pt x="176" y="33"/>
                  </a:lnTo>
                  <a:lnTo>
                    <a:pt x="159" y="26"/>
                  </a:lnTo>
                  <a:lnTo>
                    <a:pt x="161" y="27"/>
                  </a:lnTo>
                  <a:lnTo>
                    <a:pt x="165" y="32"/>
                  </a:lnTo>
                  <a:lnTo>
                    <a:pt x="169" y="40"/>
                  </a:lnTo>
                  <a:lnTo>
                    <a:pt x="169" y="49"/>
                  </a:lnTo>
                  <a:lnTo>
                    <a:pt x="165" y="46"/>
                  </a:lnTo>
                  <a:lnTo>
                    <a:pt x="159" y="42"/>
                  </a:lnTo>
                  <a:lnTo>
                    <a:pt x="150" y="36"/>
                  </a:lnTo>
                  <a:lnTo>
                    <a:pt x="139" y="28"/>
                  </a:lnTo>
                  <a:lnTo>
                    <a:pt x="129" y="22"/>
                  </a:lnTo>
                  <a:lnTo>
                    <a:pt x="118" y="14"/>
                  </a:lnTo>
                  <a:lnTo>
                    <a:pt x="106" y="7"/>
                  </a:lnTo>
                  <a:lnTo>
                    <a:pt x="95" y="1"/>
                  </a:lnTo>
                  <a:lnTo>
                    <a:pt x="96" y="4"/>
                  </a:lnTo>
                  <a:lnTo>
                    <a:pt x="101" y="9"/>
                  </a:lnTo>
                  <a:lnTo>
                    <a:pt x="105" y="18"/>
                  </a:lnTo>
                  <a:lnTo>
                    <a:pt x="106" y="27"/>
                  </a:lnTo>
                  <a:lnTo>
                    <a:pt x="103" y="26"/>
                  </a:lnTo>
                  <a:lnTo>
                    <a:pt x="96" y="22"/>
                  </a:lnTo>
                  <a:lnTo>
                    <a:pt x="83" y="17"/>
                  </a:lnTo>
                  <a:lnTo>
                    <a:pt x="69" y="12"/>
                  </a:lnTo>
                  <a:lnTo>
                    <a:pt x="51" y="7"/>
                  </a:lnTo>
                  <a:lnTo>
                    <a:pt x="33" y="3"/>
                  </a:lnTo>
                  <a:lnTo>
                    <a:pt x="16" y="0"/>
                  </a:lnTo>
                  <a:lnTo>
                    <a:pt x="0" y="0"/>
                  </a:lnTo>
                  <a:lnTo>
                    <a:pt x="4" y="3"/>
                  </a:lnTo>
                  <a:lnTo>
                    <a:pt x="13" y="8"/>
                  </a:lnTo>
                  <a:lnTo>
                    <a:pt x="27" y="15"/>
                  </a:lnTo>
                  <a:lnTo>
                    <a:pt x="42" y="24"/>
                  </a:lnTo>
                  <a:lnTo>
                    <a:pt x="59" y="33"/>
                  </a:lnTo>
                  <a:lnTo>
                    <a:pt x="74" y="41"/>
                  </a:lnTo>
                  <a:lnTo>
                    <a:pt x="87" y="46"/>
                  </a:lnTo>
                  <a:lnTo>
                    <a:pt x="95" y="49"/>
                  </a:lnTo>
                  <a:lnTo>
                    <a:pt x="93" y="50"/>
                  </a:lnTo>
                  <a:lnTo>
                    <a:pt x="89" y="51"/>
                  </a:lnTo>
                  <a:lnTo>
                    <a:pt x="83" y="54"/>
                  </a:lnTo>
                  <a:lnTo>
                    <a:pt x="75" y="56"/>
                  </a:lnTo>
                  <a:lnTo>
                    <a:pt x="78" y="58"/>
                  </a:lnTo>
                  <a:lnTo>
                    <a:pt x="83" y="60"/>
                  </a:lnTo>
                  <a:lnTo>
                    <a:pt x="92" y="64"/>
                  </a:lnTo>
                  <a:lnTo>
                    <a:pt x="102" y="69"/>
                  </a:lnTo>
                  <a:lnTo>
                    <a:pt x="114" y="73"/>
                  </a:lnTo>
                  <a:lnTo>
                    <a:pt x="125" y="77"/>
                  </a:lnTo>
                  <a:lnTo>
                    <a:pt x="135" y="78"/>
                  </a:lnTo>
                  <a:lnTo>
                    <a:pt x="144" y="78"/>
                  </a:lnTo>
                  <a:lnTo>
                    <a:pt x="143" y="80"/>
                  </a:lnTo>
                  <a:lnTo>
                    <a:pt x="139" y="83"/>
                  </a:lnTo>
                  <a:lnTo>
                    <a:pt x="132" y="89"/>
                  </a:lnTo>
                  <a:lnTo>
                    <a:pt x="123" y="92"/>
                  </a:lnTo>
                  <a:lnTo>
                    <a:pt x="128" y="95"/>
                  </a:lnTo>
                  <a:lnTo>
                    <a:pt x="143" y="100"/>
                  </a:lnTo>
                  <a:lnTo>
                    <a:pt x="166" y="108"/>
                  </a:lnTo>
                  <a:lnTo>
                    <a:pt x="194" y="118"/>
                  </a:lnTo>
                  <a:lnTo>
                    <a:pt x="225" y="127"/>
                  </a:lnTo>
                  <a:lnTo>
                    <a:pt x="257" y="135"/>
                  </a:lnTo>
                  <a:lnTo>
                    <a:pt x="287" y="141"/>
                  </a:lnTo>
                  <a:lnTo>
                    <a:pt x="314" y="144"/>
                  </a:lnTo>
                  <a:lnTo>
                    <a:pt x="314" y="14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lumOff val="3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lumOff val="3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lumOff val="35000"/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317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Freeform 35"/>
            <p:cNvSpPr>
              <a:spLocks/>
            </p:cNvSpPr>
            <p:nvPr/>
          </p:nvSpPr>
          <p:spPr bwMode="auto">
            <a:xfrm>
              <a:off x="4236907" y="-89742"/>
              <a:ext cx="245399" cy="155829"/>
            </a:xfrm>
            <a:custGeom>
              <a:avLst/>
              <a:gdLst/>
              <a:ahLst/>
              <a:cxnLst>
                <a:cxn ang="0">
                  <a:pos x="77" y="99"/>
                </a:cxn>
                <a:cxn ang="0">
                  <a:pos x="63" y="98"/>
                </a:cxn>
                <a:cxn ang="0">
                  <a:pos x="49" y="96"/>
                </a:cxn>
                <a:cxn ang="0">
                  <a:pos x="35" y="90"/>
                </a:cxn>
                <a:cxn ang="0">
                  <a:pos x="23" y="85"/>
                </a:cxn>
                <a:cxn ang="0">
                  <a:pos x="14" y="78"/>
                </a:cxn>
                <a:cxn ang="0">
                  <a:pos x="7" y="69"/>
                </a:cxn>
                <a:cxn ang="0">
                  <a:pos x="1" y="58"/>
                </a:cxn>
                <a:cxn ang="0">
                  <a:pos x="0" y="48"/>
                </a:cxn>
                <a:cxn ang="0">
                  <a:pos x="1" y="38"/>
                </a:cxn>
                <a:cxn ang="0">
                  <a:pos x="7" y="29"/>
                </a:cxn>
                <a:cxn ang="0">
                  <a:pos x="14" y="21"/>
                </a:cxn>
                <a:cxn ang="0">
                  <a:pos x="23" y="14"/>
                </a:cxn>
                <a:cxn ang="0">
                  <a:pos x="35" y="7"/>
                </a:cxn>
                <a:cxn ang="0">
                  <a:pos x="49" y="3"/>
                </a:cxn>
                <a:cxn ang="0">
                  <a:pos x="63" y="1"/>
                </a:cxn>
                <a:cxn ang="0">
                  <a:pos x="77" y="0"/>
                </a:cxn>
                <a:cxn ang="0">
                  <a:pos x="92" y="1"/>
                </a:cxn>
                <a:cxn ang="0">
                  <a:pos x="108" y="3"/>
                </a:cxn>
                <a:cxn ang="0">
                  <a:pos x="121" y="7"/>
                </a:cxn>
                <a:cxn ang="0">
                  <a:pos x="132" y="14"/>
                </a:cxn>
                <a:cxn ang="0">
                  <a:pos x="142" y="21"/>
                </a:cxn>
                <a:cxn ang="0">
                  <a:pos x="149" y="29"/>
                </a:cxn>
                <a:cxn ang="0">
                  <a:pos x="154" y="38"/>
                </a:cxn>
                <a:cxn ang="0">
                  <a:pos x="155" y="48"/>
                </a:cxn>
                <a:cxn ang="0">
                  <a:pos x="154" y="58"/>
                </a:cxn>
                <a:cxn ang="0">
                  <a:pos x="149" y="69"/>
                </a:cxn>
                <a:cxn ang="0">
                  <a:pos x="142" y="78"/>
                </a:cxn>
                <a:cxn ang="0">
                  <a:pos x="132" y="85"/>
                </a:cxn>
                <a:cxn ang="0">
                  <a:pos x="121" y="90"/>
                </a:cxn>
                <a:cxn ang="0">
                  <a:pos x="108" y="96"/>
                </a:cxn>
                <a:cxn ang="0">
                  <a:pos x="92" y="98"/>
                </a:cxn>
                <a:cxn ang="0">
                  <a:pos x="77" y="99"/>
                </a:cxn>
                <a:cxn ang="0">
                  <a:pos x="77" y="99"/>
                </a:cxn>
              </a:cxnLst>
              <a:rect l="0" t="0" r="r" b="b"/>
              <a:pathLst>
                <a:path w="155" h="99">
                  <a:moveTo>
                    <a:pt x="77" y="99"/>
                  </a:moveTo>
                  <a:lnTo>
                    <a:pt x="63" y="98"/>
                  </a:lnTo>
                  <a:lnTo>
                    <a:pt x="49" y="96"/>
                  </a:lnTo>
                  <a:lnTo>
                    <a:pt x="35" y="90"/>
                  </a:lnTo>
                  <a:lnTo>
                    <a:pt x="23" y="85"/>
                  </a:lnTo>
                  <a:lnTo>
                    <a:pt x="14" y="78"/>
                  </a:lnTo>
                  <a:lnTo>
                    <a:pt x="7" y="69"/>
                  </a:lnTo>
                  <a:lnTo>
                    <a:pt x="1" y="58"/>
                  </a:lnTo>
                  <a:lnTo>
                    <a:pt x="0" y="48"/>
                  </a:lnTo>
                  <a:lnTo>
                    <a:pt x="1" y="38"/>
                  </a:lnTo>
                  <a:lnTo>
                    <a:pt x="7" y="29"/>
                  </a:lnTo>
                  <a:lnTo>
                    <a:pt x="14" y="21"/>
                  </a:lnTo>
                  <a:lnTo>
                    <a:pt x="23" y="14"/>
                  </a:lnTo>
                  <a:lnTo>
                    <a:pt x="35" y="7"/>
                  </a:lnTo>
                  <a:lnTo>
                    <a:pt x="49" y="3"/>
                  </a:lnTo>
                  <a:lnTo>
                    <a:pt x="63" y="1"/>
                  </a:lnTo>
                  <a:lnTo>
                    <a:pt x="77" y="0"/>
                  </a:lnTo>
                  <a:lnTo>
                    <a:pt x="92" y="1"/>
                  </a:lnTo>
                  <a:lnTo>
                    <a:pt x="108" y="3"/>
                  </a:lnTo>
                  <a:lnTo>
                    <a:pt x="121" y="7"/>
                  </a:lnTo>
                  <a:lnTo>
                    <a:pt x="132" y="14"/>
                  </a:lnTo>
                  <a:lnTo>
                    <a:pt x="142" y="21"/>
                  </a:lnTo>
                  <a:lnTo>
                    <a:pt x="149" y="29"/>
                  </a:lnTo>
                  <a:lnTo>
                    <a:pt x="154" y="38"/>
                  </a:lnTo>
                  <a:lnTo>
                    <a:pt x="155" y="48"/>
                  </a:lnTo>
                  <a:lnTo>
                    <a:pt x="154" y="58"/>
                  </a:lnTo>
                  <a:lnTo>
                    <a:pt x="149" y="69"/>
                  </a:lnTo>
                  <a:lnTo>
                    <a:pt x="142" y="78"/>
                  </a:lnTo>
                  <a:lnTo>
                    <a:pt x="132" y="85"/>
                  </a:lnTo>
                  <a:lnTo>
                    <a:pt x="121" y="90"/>
                  </a:lnTo>
                  <a:lnTo>
                    <a:pt x="108" y="96"/>
                  </a:lnTo>
                  <a:lnTo>
                    <a:pt x="92" y="98"/>
                  </a:lnTo>
                  <a:lnTo>
                    <a:pt x="77" y="99"/>
                  </a:lnTo>
                  <a:lnTo>
                    <a:pt x="77" y="99"/>
                  </a:lnTo>
                  <a:close/>
                </a:path>
              </a:pathLst>
            </a:custGeom>
            <a:solidFill>
              <a:schemeClr val="bg1">
                <a:lumMod val="65000"/>
                <a:lumOff val="3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Freeform 36"/>
            <p:cNvSpPr>
              <a:spLocks/>
            </p:cNvSpPr>
            <p:nvPr/>
          </p:nvSpPr>
          <p:spPr bwMode="auto">
            <a:xfrm>
              <a:off x="4089665" y="611485"/>
              <a:ext cx="560917" cy="1147465"/>
            </a:xfrm>
            <a:custGeom>
              <a:avLst/>
              <a:gdLst/>
              <a:ahLst/>
              <a:cxnLst>
                <a:cxn ang="0">
                  <a:pos x="177" y="724"/>
                </a:cxn>
                <a:cxn ang="0">
                  <a:pos x="213" y="715"/>
                </a:cxn>
                <a:cxn ang="0">
                  <a:pos x="246" y="691"/>
                </a:cxn>
                <a:cxn ang="0">
                  <a:pos x="275" y="651"/>
                </a:cxn>
                <a:cxn ang="0">
                  <a:pos x="302" y="598"/>
                </a:cxn>
                <a:cxn ang="0">
                  <a:pos x="324" y="534"/>
                </a:cxn>
                <a:cxn ang="0">
                  <a:pos x="341" y="461"/>
                </a:cxn>
                <a:cxn ang="0">
                  <a:pos x="351" y="382"/>
                </a:cxn>
                <a:cxn ang="0">
                  <a:pos x="355" y="296"/>
                </a:cxn>
                <a:cxn ang="0">
                  <a:pos x="353" y="253"/>
                </a:cxn>
                <a:cxn ang="0">
                  <a:pos x="351" y="212"/>
                </a:cxn>
                <a:cxn ang="0">
                  <a:pos x="347" y="171"/>
                </a:cxn>
                <a:cxn ang="0">
                  <a:pos x="341" y="132"/>
                </a:cxn>
                <a:cxn ang="0">
                  <a:pos x="333" y="96"/>
                </a:cxn>
                <a:cxn ang="0">
                  <a:pos x="324" y="62"/>
                </a:cxn>
                <a:cxn ang="0">
                  <a:pos x="315" y="30"/>
                </a:cxn>
                <a:cxn ang="0">
                  <a:pos x="304" y="0"/>
                </a:cxn>
                <a:cxn ang="0">
                  <a:pos x="289" y="13"/>
                </a:cxn>
                <a:cxn ang="0">
                  <a:pos x="275" y="23"/>
                </a:cxn>
                <a:cxn ang="0">
                  <a:pos x="260" y="34"/>
                </a:cxn>
                <a:cxn ang="0">
                  <a:pos x="243" y="41"/>
                </a:cxn>
                <a:cxn ang="0">
                  <a:pos x="225" y="48"/>
                </a:cxn>
                <a:cxn ang="0">
                  <a:pos x="207" y="53"/>
                </a:cxn>
                <a:cxn ang="0">
                  <a:pos x="188" y="55"/>
                </a:cxn>
                <a:cxn ang="0">
                  <a:pos x="169" y="57"/>
                </a:cxn>
                <a:cxn ang="0">
                  <a:pos x="152" y="55"/>
                </a:cxn>
                <a:cxn ang="0">
                  <a:pos x="134" y="53"/>
                </a:cxn>
                <a:cxn ang="0">
                  <a:pos x="118" y="49"/>
                </a:cxn>
                <a:cxn ang="0">
                  <a:pos x="100" y="44"/>
                </a:cxn>
                <a:cxn ang="0">
                  <a:pos x="83" y="37"/>
                </a:cxn>
                <a:cxn ang="0">
                  <a:pos x="68" y="28"/>
                </a:cxn>
                <a:cxn ang="0">
                  <a:pos x="52" y="21"/>
                </a:cxn>
                <a:cxn ang="0">
                  <a:pos x="40" y="10"/>
                </a:cxn>
                <a:cxn ang="0">
                  <a:pos x="26" y="49"/>
                </a:cxn>
                <a:cxn ang="0">
                  <a:pos x="17" y="85"/>
                </a:cxn>
                <a:cxn ang="0">
                  <a:pos x="9" y="119"/>
                </a:cxn>
                <a:cxn ang="0">
                  <a:pos x="5" y="151"/>
                </a:cxn>
                <a:cxn ang="0">
                  <a:pos x="1" y="185"/>
                </a:cxn>
                <a:cxn ang="0">
                  <a:pos x="0" y="219"/>
                </a:cxn>
                <a:cxn ang="0">
                  <a:pos x="0" y="256"/>
                </a:cxn>
                <a:cxn ang="0">
                  <a:pos x="0" y="296"/>
                </a:cxn>
                <a:cxn ang="0">
                  <a:pos x="4" y="382"/>
                </a:cxn>
                <a:cxn ang="0">
                  <a:pos x="14" y="461"/>
                </a:cxn>
                <a:cxn ang="0">
                  <a:pos x="31" y="534"/>
                </a:cxn>
                <a:cxn ang="0">
                  <a:pos x="52" y="598"/>
                </a:cxn>
                <a:cxn ang="0">
                  <a:pos x="78" y="651"/>
                </a:cxn>
                <a:cxn ang="0">
                  <a:pos x="108" y="691"/>
                </a:cxn>
                <a:cxn ang="0">
                  <a:pos x="141" y="715"/>
                </a:cxn>
                <a:cxn ang="0">
                  <a:pos x="177" y="724"/>
                </a:cxn>
                <a:cxn ang="0">
                  <a:pos x="177" y="724"/>
                </a:cxn>
              </a:cxnLst>
              <a:rect l="0" t="0" r="r" b="b"/>
              <a:pathLst>
                <a:path w="355" h="724">
                  <a:moveTo>
                    <a:pt x="177" y="724"/>
                  </a:moveTo>
                  <a:lnTo>
                    <a:pt x="213" y="715"/>
                  </a:lnTo>
                  <a:lnTo>
                    <a:pt x="246" y="691"/>
                  </a:lnTo>
                  <a:lnTo>
                    <a:pt x="275" y="651"/>
                  </a:lnTo>
                  <a:lnTo>
                    <a:pt x="302" y="598"/>
                  </a:lnTo>
                  <a:lnTo>
                    <a:pt x="324" y="534"/>
                  </a:lnTo>
                  <a:lnTo>
                    <a:pt x="341" y="461"/>
                  </a:lnTo>
                  <a:lnTo>
                    <a:pt x="351" y="382"/>
                  </a:lnTo>
                  <a:lnTo>
                    <a:pt x="355" y="296"/>
                  </a:lnTo>
                  <a:lnTo>
                    <a:pt x="353" y="253"/>
                  </a:lnTo>
                  <a:lnTo>
                    <a:pt x="351" y="212"/>
                  </a:lnTo>
                  <a:lnTo>
                    <a:pt x="347" y="171"/>
                  </a:lnTo>
                  <a:lnTo>
                    <a:pt x="341" y="132"/>
                  </a:lnTo>
                  <a:lnTo>
                    <a:pt x="333" y="96"/>
                  </a:lnTo>
                  <a:lnTo>
                    <a:pt x="324" y="62"/>
                  </a:lnTo>
                  <a:lnTo>
                    <a:pt x="315" y="30"/>
                  </a:lnTo>
                  <a:lnTo>
                    <a:pt x="304" y="0"/>
                  </a:lnTo>
                  <a:lnTo>
                    <a:pt x="289" y="13"/>
                  </a:lnTo>
                  <a:lnTo>
                    <a:pt x="275" y="23"/>
                  </a:lnTo>
                  <a:lnTo>
                    <a:pt x="260" y="34"/>
                  </a:lnTo>
                  <a:lnTo>
                    <a:pt x="243" y="41"/>
                  </a:lnTo>
                  <a:lnTo>
                    <a:pt x="225" y="48"/>
                  </a:lnTo>
                  <a:lnTo>
                    <a:pt x="207" y="53"/>
                  </a:lnTo>
                  <a:lnTo>
                    <a:pt x="188" y="55"/>
                  </a:lnTo>
                  <a:lnTo>
                    <a:pt x="169" y="57"/>
                  </a:lnTo>
                  <a:lnTo>
                    <a:pt x="152" y="55"/>
                  </a:lnTo>
                  <a:lnTo>
                    <a:pt x="134" y="53"/>
                  </a:lnTo>
                  <a:lnTo>
                    <a:pt x="118" y="49"/>
                  </a:lnTo>
                  <a:lnTo>
                    <a:pt x="100" y="44"/>
                  </a:lnTo>
                  <a:lnTo>
                    <a:pt x="83" y="37"/>
                  </a:lnTo>
                  <a:lnTo>
                    <a:pt x="68" y="28"/>
                  </a:lnTo>
                  <a:lnTo>
                    <a:pt x="52" y="21"/>
                  </a:lnTo>
                  <a:lnTo>
                    <a:pt x="40" y="10"/>
                  </a:lnTo>
                  <a:lnTo>
                    <a:pt x="26" y="49"/>
                  </a:lnTo>
                  <a:lnTo>
                    <a:pt x="17" y="85"/>
                  </a:lnTo>
                  <a:lnTo>
                    <a:pt x="9" y="119"/>
                  </a:lnTo>
                  <a:lnTo>
                    <a:pt x="5" y="151"/>
                  </a:lnTo>
                  <a:lnTo>
                    <a:pt x="1" y="185"/>
                  </a:lnTo>
                  <a:lnTo>
                    <a:pt x="0" y="219"/>
                  </a:lnTo>
                  <a:lnTo>
                    <a:pt x="0" y="256"/>
                  </a:lnTo>
                  <a:lnTo>
                    <a:pt x="0" y="296"/>
                  </a:lnTo>
                  <a:lnTo>
                    <a:pt x="4" y="382"/>
                  </a:lnTo>
                  <a:lnTo>
                    <a:pt x="14" y="461"/>
                  </a:lnTo>
                  <a:lnTo>
                    <a:pt x="31" y="534"/>
                  </a:lnTo>
                  <a:lnTo>
                    <a:pt x="52" y="598"/>
                  </a:lnTo>
                  <a:lnTo>
                    <a:pt x="78" y="651"/>
                  </a:lnTo>
                  <a:lnTo>
                    <a:pt x="108" y="691"/>
                  </a:lnTo>
                  <a:lnTo>
                    <a:pt x="141" y="715"/>
                  </a:lnTo>
                  <a:lnTo>
                    <a:pt x="177" y="724"/>
                  </a:lnTo>
                  <a:lnTo>
                    <a:pt x="177" y="72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lumOff val="3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lumOff val="3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lumOff val="3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317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Freeform 37"/>
            <p:cNvSpPr>
              <a:spLocks/>
            </p:cNvSpPr>
            <p:nvPr/>
          </p:nvSpPr>
          <p:spPr bwMode="auto">
            <a:xfrm>
              <a:off x="4052888" y="82550"/>
              <a:ext cx="606425" cy="598488"/>
            </a:xfrm>
            <a:custGeom>
              <a:avLst/>
              <a:gdLst/>
              <a:ahLst/>
              <a:cxnLst>
                <a:cxn ang="0">
                  <a:pos x="191" y="377"/>
                </a:cxn>
                <a:cxn ang="0">
                  <a:pos x="229" y="373"/>
                </a:cxn>
                <a:cxn ang="0">
                  <a:pos x="265" y="362"/>
                </a:cxn>
                <a:cxn ang="0">
                  <a:pos x="297" y="344"/>
                </a:cxn>
                <a:cxn ang="0">
                  <a:pos x="326" y="321"/>
                </a:cxn>
                <a:cxn ang="0">
                  <a:pos x="349" y="293"/>
                </a:cxn>
                <a:cxn ang="0">
                  <a:pos x="366" y="260"/>
                </a:cxn>
                <a:cxn ang="0">
                  <a:pos x="378" y="225"/>
                </a:cxn>
                <a:cxn ang="0">
                  <a:pos x="382" y="186"/>
                </a:cxn>
                <a:cxn ang="0">
                  <a:pos x="379" y="153"/>
                </a:cxn>
                <a:cxn ang="0">
                  <a:pos x="372" y="122"/>
                </a:cxn>
                <a:cxn ang="0">
                  <a:pos x="359" y="94"/>
                </a:cxn>
                <a:cxn ang="0">
                  <a:pos x="342" y="68"/>
                </a:cxn>
                <a:cxn ang="0">
                  <a:pos x="320" y="45"/>
                </a:cxn>
                <a:cxn ang="0">
                  <a:pos x="296" y="26"/>
                </a:cxn>
                <a:cxn ang="0">
                  <a:pos x="269" y="11"/>
                </a:cxn>
                <a:cxn ang="0">
                  <a:pos x="240" y="0"/>
                </a:cxn>
                <a:cxn ang="0">
                  <a:pos x="235" y="3"/>
                </a:cxn>
                <a:cxn ang="0">
                  <a:pos x="229" y="6"/>
                </a:cxn>
                <a:cxn ang="0">
                  <a:pos x="224" y="7"/>
                </a:cxn>
                <a:cxn ang="0">
                  <a:pos x="218" y="9"/>
                </a:cxn>
                <a:cxn ang="0">
                  <a:pos x="211" y="11"/>
                </a:cxn>
                <a:cxn ang="0">
                  <a:pos x="205" y="11"/>
                </a:cxn>
                <a:cxn ang="0">
                  <a:pos x="197" y="12"/>
                </a:cxn>
                <a:cxn ang="0">
                  <a:pos x="191" y="12"/>
                </a:cxn>
                <a:cxn ang="0">
                  <a:pos x="185" y="12"/>
                </a:cxn>
                <a:cxn ang="0">
                  <a:pos x="178" y="11"/>
                </a:cxn>
                <a:cxn ang="0">
                  <a:pos x="172" y="11"/>
                </a:cxn>
                <a:cxn ang="0">
                  <a:pos x="165" y="9"/>
                </a:cxn>
                <a:cxn ang="0">
                  <a:pos x="159" y="7"/>
                </a:cxn>
                <a:cxn ang="0">
                  <a:pos x="154" y="6"/>
                </a:cxn>
                <a:cxn ang="0">
                  <a:pos x="149" y="3"/>
                </a:cxn>
                <a:cxn ang="0">
                  <a:pos x="144" y="0"/>
                </a:cxn>
                <a:cxn ang="0">
                  <a:pos x="114" y="11"/>
                </a:cxn>
                <a:cxn ang="0">
                  <a:pos x="87" y="26"/>
                </a:cxn>
                <a:cxn ang="0">
                  <a:pos x="62" y="45"/>
                </a:cxn>
                <a:cxn ang="0">
                  <a:pos x="41" y="68"/>
                </a:cxn>
                <a:cxn ang="0">
                  <a:pos x="24" y="94"/>
                </a:cxn>
                <a:cxn ang="0">
                  <a:pos x="12" y="122"/>
                </a:cxn>
                <a:cxn ang="0">
                  <a:pos x="3" y="153"/>
                </a:cxn>
                <a:cxn ang="0">
                  <a:pos x="0" y="186"/>
                </a:cxn>
                <a:cxn ang="0">
                  <a:pos x="4" y="225"/>
                </a:cxn>
                <a:cxn ang="0">
                  <a:pos x="16" y="260"/>
                </a:cxn>
                <a:cxn ang="0">
                  <a:pos x="33" y="293"/>
                </a:cxn>
                <a:cxn ang="0">
                  <a:pos x="56" y="321"/>
                </a:cxn>
                <a:cxn ang="0">
                  <a:pos x="85" y="344"/>
                </a:cxn>
                <a:cxn ang="0">
                  <a:pos x="118" y="362"/>
                </a:cxn>
                <a:cxn ang="0">
                  <a:pos x="153" y="373"/>
                </a:cxn>
                <a:cxn ang="0">
                  <a:pos x="191" y="377"/>
                </a:cxn>
                <a:cxn ang="0">
                  <a:pos x="191" y="377"/>
                </a:cxn>
              </a:cxnLst>
              <a:rect l="0" t="0" r="r" b="b"/>
              <a:pathLst>
                <a:path w="382" h="377">
                  <a:moveTo>
                    <a:pt x="191" y="377"/>
                  </a:moveTo>
                  <a:lnTo>
                    <a:pt x="229" y="373"/>
                  </a:lnTo>
                  <a:lnTo>
                    <a:pt x="265" y="362"/>
                  </a:lnTo>
                  <a:lnTo>
                    <a:pt x="297" y="344"/>
                  </a:lnTo>
                  <a:lnTo>
                    <a:pt x="326" y="321"/>
                  </a:lnTo>
                  <a:lnTo>
                    <a:pt x="349" y="293"/>
                  </a:lnTo>
                  <a:lnTo>
                    <a:pt x="366" y="260"/>
                  </a:lnTo>
                  <a:lnTo>
                    <a:pt x="378" y="225"/>
                  </a:lnTo>
                  <a:lnTo>
                    <a:pt x="382" y="186"/>
                  </a:lnTo>
                  <a:lnTo>
                    <a:pt x="379" y="153"/>
                  </a:lnTo>
                  <a:lnTo>
                    <a:pt x="372" y="122"/>
                  </a:lnTo>
                  <a:lnTo>
                    <a:pt x="359" y="94"/>
                  </a:lnTo>
                  <a:lnTo>
                    <a:pt x="342" y="68"/>
                  </a:lnTo>
                  <a:lnTo>
                    <a:pt x="320" y="45"/>
                  </a:lnTo>
                  <a:lnTo>
                    <a:pt x="296" y="26"/>
                  </a:lnTo>
                  <a:lnTo>
                    <a:pt x="269" y="11"/>
                  </a:lnTo>
                  <a:lnTo>
                    <a:pt x="240" y="0"/>
                  </a:lnTo>
                  <a:lnTo>
                    <a:pt x="235" y="3"/>
                  </a:lnTo>
                  <a:lnTo>
                    <a:pt x="229" y="6"/>
                  </a:lnTo>
                  <a:lnTo>
                    <a:pt x="224" y="7"/>
                  </a:lnTo>
                  <a:lnTo>
                    <a:pt x="218" y="9"/>
                  </a:lnTo>
                  <a:lnTo>
                    <a:pt x="211" y="11"/>
                  </a:lnTo>
                  <a:lnTo>
                    <a:pt x="205" y="11"/>
                  </a:lnTo>
                  <a:lnTo>
                    <a:pt x="197" y="12"/>
                  </a:lnTo>
                  <a:lnTo>
                    <a:pt x="191" y="12"/>
                  </a:lnTo>
                  <a:lnTo>
                    <a:pt x="185" y="12"/>
                  </a:lnTo>
                  <a:lnTo>
                    <a:pt x="178" y="11"/>
                  </a:lnTo>
                  <a:lnTo>
                    <a:pt x="172" y="11"/>
                  </a:lnTo>
                  <a:lnTo>
                    <a:pt x="165" y="9"/>
                  </a:lnTo>
                  <a:lnTo>
                    <a:pt x="159" y="7"/>
                  </a:lnTo>
                  <a:lnTo>
                    <a:pt x="154" y="6"/>
                  </a:lnTo>
                  <a:lnTo>
                    <a:pt x="149" y="3"/>
                  </a:lnTo>
                  <a:lnTo>
                    <a:pt x="144" y="0"/>
                  </a:lnTo>
                  <a:lnTo>
                    <a:pt x="114" y="11"/>
                  </a:lnTo>
                  <a:lnTo>
                    <a:pt x="87" y="26"/>
                  </a:lnTo>
                  <a:lnTo>
                    <a:pt x="62" y="45"/>
                  </a:lnTo>
                  <a:lnTo>
                    <a:pt x="41" y="68"/>
                  </a:lnTo>
                  <a:lnTo>
                    <a:pt x="24" y="94"/>
                  </a:lnTo>
                  <a:lnTo>
                    <a:pt x="12" y="122"/>
                  </a:lnTo>
                  <a:lnTo>
                    <a:pt x="3" y="153"/>
                  </a:lnTo>
                  <a:lnTo>
                    <a:pt x="0" y="186"/>
                  </a:lnTo>
                  <a:lnTo>
                    <a:pt x="4" y="225"/>
                  </a:lnTo>
                  <a:lnTo>
                    <a:pt x="16" y="260"/>
                  </a:lnTo>
                  <a:lnTo>
                    <a:pt x="33" y="293"/>
                  </a:lnTo>
                  <a:lnTo>
                    <a:pt x="56" y="321"/>
                  </a:lnTo>
                  <a:lnTo>
                    <a:pt x="85" y="344"/>
                  </a:lnTo>
                  <a:lnTo>
                    <a:pt x="118" y="362"/>
                  </a:lnTo>
                  <a:lnTo>
                    <a:pt x="153" y="373"/>
                  </a:lnTo>
                  <a:lnTo>
                    <a:pt x="191" y="377"/>
                  </a:lnTo>
                  <a:lnTo>
                    <a:pt x="191" y="37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lumOff val="3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lumOff val="3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lumOff val="35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Freeform 38"/>
            <p:cNvSpPr>
              <a:spLocks/>
            </p:cNvSpPr>
            <p:nvPr/>
          </p:nvSpPr>
          <p:spPr bwMode="auto">
            <a:xfrm>
              <a:off x="2336800" y="23588"/>
              <a:ext cx="1759878" cy="864140"/>
            </a:xfrm>
            <a:custGeom>
              <a:avLst/>
              <a:gdLst/>
              <a:ahLst/>
              <a:cxnLst>
                <a:cxn ang="0">
                  <a:pos x="1082" y="130"/>
                </a:cxn>
                <a:cxn ang="0">
                  <a:pos x="1061" y="211"/>
                </a:cxn>
                <a:cxn ang="0">
                  <a:pos x="1067" y="275"/>
                </a:cxn>
                <a:cxn ang="0">
                  <a:pos x="1079" y="312"/>
                </a:cxn>
                <a:cxn ang="0">
                  <a:pos x="1031" y="367"/>
                </a:cxn>
                <a:cxn ang="0">
                  <a:pos x="931" y="447"/>
                </a:cxn>
                <a:cxn ang="0">
                  <a:pos x="833" y="499"/>
                </a:cxn>
                <a:cxn ang="0">
                  <a:pos x="735" y="530"/>
                </a:cxn>
                <a:cxn ang="0">
                  <a:pos x="640" y="541"/>
                </a:cxn>
                <a:cxn ang="0">
                  <a:pos x="550" y="535"/>
                </a:cxn>
                <a:cxn ang="0">
                  <a:pos x="462" y="516"/>
                </a:cxn>
                <a:cxn ang="0">
                  <a:pos x="379" y="485"/>
                </a:cxn>
                <a:cxn ang="0">
                  <a:pos x="304" y="447"/>
                </a:cxn>
                <a:cxn ang="0">
                  <a:pos x="233" y="403"/>
                </a:cxn>
                <a:cxn ang="0">
                  <a:pos x="172" y="356"/>
                </a:cxn>
                <a:cxn ang="0">
                  <a:pos x="118" y="311"/>
                </a:cxn>
                <a:cxn ang="0">
                  <a:pos x="73" y="267"/>
                </a:cxn>
                <a:cxn ang="0">
                  <a:pos x="38" y="231"/>
                </a:cxn>
                <a:cxn ang="0">
                  <a:pos x="14" y="205"/>
                </a:cxn>
                <a:cxn ang="0">
                  <a:pos x="1" y="190"/>
                </a:cxn>
                <a:cxn ang="0">
                  <a:pos x="37" y="157"/>
                </a:cxn>
                <a:cxn ang="0">
                  <a:pos x="117" y="105"/>
                </a:cxn>
                <a:cxn ang="0">
                  <a:pos x="201" y="64"/>
                </a:cxn>
                <a:cxn ang="0">
                  <a:pos x="289" y="34"/>
                </a:cxn>
                <a:cxn ang="0">
                  <a:pos x="382" y="15"/>
                </a:cxn>
                <a:cxn ang="0">
                  <a:pos x="474" y="3"/>
                </a:cxn>
                <a:cxn ang="0">
                  <a:pos x="565" y="0"/>
                </a:cxn>
                <a:cxn ang="0">
                  <a:pos x="655" y="2"/>
                </a:cxn>
                <a:cxn ang="0">
                  <a:pos x="740" y="9"/>
                </a:cxn>
                <a:cxn ang="0">
                  <a:pos x="821" y="20"/>
                </a:cxn>
                <a:cxn ang="0">
                  <a:pos x="894" y="33"/>
                </a:cxn>
                <a:cxn ang="0">
                  <a:pos x="959" y="46"/>
                </a:cxn>
                <a:cxn ang="0">
                  <a:pos x="1016" y="60"/>
                </a:cxn>
                <a:cxn ang="0">
                  <a:pos x="1059" y="71"/>
                </a:cxn>
                <a:cxn ang="0">
                  <a:pos x="1090" y="80"/>
                </a:cxn>
                <a:cxn ang="0">
                  <a:pos x="1105" y="85"/>
                </a:cxn>
                <a:cxn ang="0">
                  <a:pos x="1108" y="87"/>
                </a:cxn>
              </a:cxnLst>
              <a:rect l="0" t="0" r="r" b="b"/>
              <a:pathLst>
                <a:path w="1108" h="541">
                  <a:moveTo>
                    <a:pt x="1108" y="87"/>
                  </a:moveTo>
                  <a:lnTo>
                    <a:pt x="1082" y="130"/>
                  </a:lnTo>
                  <a:lnTo>
                    <a:pt x="1067" y="172"/>
                  </a:lnTo>
                  <a:lnTo>
                    <a:pt x="1061" y="211"/>
                  </a:lnTo>
                  <a:lnTo>
                    <a:pt x="1062" y="246"/>
                  </a:lnTo>
                  <a:lnTo>
                    <a:pt x="1067" y="275"/>
                  </a:lnTo>
                  <a:lnTo>
                    <a:pt x="1073" y="298"/>
                  </a:lnTo>
                  <a:lnTo>
                    <a:pt x="1079" y="312"/>
                  </a:lnTo>
                  <a:lnTo>
                    <a:pt x="1081" y="317"/>
                  </a:lnTo>
                  <a:lnTo>
                    <a:pt x="1031" y="367"/>
                  </a:lnTo>
                  <a:lnTo>
                    <a:pt x="981" y="409"/>
                  </a:lnTo>
                  <a:lnTo>
                    <a:pt x="931" y="447"/>
                  </a:lnTo>
                  <a:lnTo>
                    <a:pt x="881" y="476"/>
                  </a:lnTo>
                  <a:lnTo>
                    <a:pt x="833" y="499"/>
                  </a:lnTo>
                  <a:lnTo>
                    <a:pt x="784" y="517"/>
                  </a:lnTo>
                  <a:lnTo>
                    <a:pt x="735" y="530"/>
                  </a:lnTo>
                  <a:lnTo>
                    <a:pt x="688" y="538"/>
                  </a:lnTo>
                  <a:lnTo>
                    <a:pt x="640" y="541"/>
                  </a:lnTo>
                  <a:lnTo>
                    <a:pt x="594" y="540"/>
                  </a:lnTo>
                  <a:lnTo>
                    <a:pt x="550" y="535"/>
                  </a:lnTo>
                  <a:lnTo>
                    <a:pt x="505" y="527"/>
                  </a:lnTo>
                  <a:lnTo>
                    <a:pt x="462" y="516"/>
                  </a:lnTo>
                  <a:lnTo>
                    <a:pt x="420" y="502"/>
                  </a:lnTo>
                  <a:lnTo>
                    <a:pt x="379" y="485"/>
                  </a:lnTo>
                  <a:lnTo>
                    <a:pt x="341" y="467"/>
                  </a:lnTo>
                  <a:lnTo>
                    <a:pt x="304" y="447"/>
                  </a:lnTo>
                  <a:lnTo>
                    <a:pt x="268" y="425"/>
                  </a:lnTo>
                  <a:lnTo>
                    <a:pt x="233" y="403"/>
                  </a:lnTo>
                  <a:lnTo>
                    <a:pt x="201" y="380"/>
                  </a:lnTo>
                  <a:lnTo>
                    <a:pt x="172" y="356"/>
                  </a:lnTo>
                  <a:lnTo>
                    <a:pt x="143" y="333"/>
                  </a:lnTo>
                  <a:lnTo>
                    <a:pt x="118" y="311"/>
                  </a:lnTo>
                  <a:lnTo>
                    <a:pt x="94" y="288"/>
                  </a:lnTo>
                  <a:lnTo>
                    <a:pt x="73" y="267"/>
                  </a:lnTo>
                  <a:lnTo>
                    <a:pt x="54" y="249"/>
                  </a:lnTo>
                  <a:lnTo>
                    <a:pt x="38" y="231"/>
                  </a:lnTo>
                  <a:lnTo>
                    <a:pt x="24" y="217"/>
                  </a:lnTo>
                  <a:lnTo>
                    <a:pt x="14" y="205"/>
                  </a:lnTo>
                  <a:lnTo>
                    <a:pt x="6" y="196"/>
                  </a:lnTo>
                  <a:lnTo>
                    <a:pt x="1" y="190"/>
                  </a:lnTo>
                  <a:lnTo>
                    <a:pt x="0" y="188"/>
                  </a:lnTo>
                  <a:lnTo>
                    <a:pt x="37" y="157"/>
                  </a:lnTo>
                  <a:lnTo>
                    <a:pt x="76" y="129"/>
                  </a:lnTo>
                  <a:lnTo>
                    <a:pt x="117" y="105"/>
                  </a:lnTo>
                  <a:lnTo>
                    <a:pt x="158" y="83"/>
                  </a:lnTo>
                  <a:lnTo>
                    <a:pt x="201" y="64"/>
                  </a:lnTo>
                  <a:lnTo>
                    <a:pt x="245" y="48"/>
                  </a:lnTo>
                  <a:lnTo>
                    <a:pt x="289" y="34"/>
                  </a:lnTo>
                  <a:lnTo>
                    <a:pt x="336" y="24"/>
                  </a:lnTo>
                  <a:lnTo>
                    <a:pt x="382" y="15"/>
                  </a:lnTo>
                  <a:lnTo>
                    <a:pt x="428" y="9"/>
                  </a:lnTo>
                  <a:lnTo>
                    <a:pt x="474" y="3"/>
                  </a:lnTo>
                  <a:lnTo>
                    <a:pt x="520" y="1"/>
                  </a:lnTo>
                  <a:lnTo>
                    <a:pt x="565" y="0"/>
                  </a:lnTo>
                  <a:lnTo>
                    <a:pt x="610" y="1"/>
                  </a:lnTo>
                  <a:lnTo>
                    <a:pt x="655" y="2"/>
                  </a:lnTo>
                  <a:lnTo>
                    <a:pt x="698" y="5"/>
                  </a:lnTo>
                  <a:lnTo>
                    <a:pt x="740" y="9"/>
                  </a:lnTo>
                  <a:lnTo>
                    <a:pt x="781" y="14"/>
                  </a:lnTo>
                  <a:lnTo>
                    <a:pt x="821" y="20"/>
                  </a:lnTo>
                  <a:lnTo>
                    <a:pt x="858" y="25"/>
                  </a:lnTo>
                  <a:lnTo>
                    <a:pt x="894" y="33"/>
                  </a:lnTo>
                  <a:lnTo>
                    <a:pt x="929" y="39"/>
                  </a:lnTo>
                  <a:lnTo>
                    <a:pt x="959" y="46"/>
                  </a:lnTo>
                  <a:lnTo>
                    <a:pt x="989" y="53"/>
                  </a:lnTo>
                  <a:lnTo>
                    <a:pt x="1016" y="60"/>
                  </a:lnTo>
                  <a:lnTo>
                    <a:pt x="1039" y="66"/>
                  </a:lnTo>
                  <a:lnTo>
                    <a:pt x="1059" y="71"/>
                  </a:lnTo>
                  <a:lnTo>
                    <a:pt x="1076" y="76"/>
                  </a:lnTo>
                  <a:lnTo>
                    <a:pt x="1090" y="80"/>
                  </a:lnTo>
                  <a:lnTo>
                    <a:pt x="1100" y="84"/>
                  </a:lnTo>
                  <a:lnTo>
                    <a:pt x="1105" y="85"/>
                  </a:lnTo>
                  <a:lnTo>
                    <a:pt x="1108" y="87"/>
                  </a:lnTo>
                  <a:lnTo>
                    <a:pt x="1108" y="8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lumOff val="3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lumOff val="3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lumOff val="3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 w="317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Freeform 39"/>
            <p:cNvSpPr>
              <a:spLocks/>
            </p:cNvSpPr>
            <p:nvPr/>
          </p:nvSpPr>
          <p:spPr bwMode="auto">
            <a:xfrm>
              <a:off x="3248290" y="547739"/>
              <a:ext cx="883444" cy="722478"/>
            </a:xfrm>
            <a:custGeom>
              <a:avLst/>
              <a:gdLst/>
              <a:ahLst/>
              <a:cxnLst>
                <a:cxn ang="0">
                  <a:pos x="511" y="0"/>
                </a:cxn>
                <a:cxn ang="0">
                  <a:pos x="514" y="1"/>
                </a:cxn>
                <a:cxn ang="0">
                  <a:pos x="520" y="6"/>
                </a:cxn>
                <a:cxn ang="0">
                  <a:pos x="529" y="15"/>
                </a:cxn>
                <a:cxn ang="0">
                  <a:pos x="538" y="24"/>
                </a:cxn>
                <a:cxn ang="0">
                  <a:pos x="547" y="33"/>
                </a:cxn>
                <a:cxn ang="0">
                  <a:pos x="552" y="44"/>
                </a:cxn>
                <a:cxn ang="0">
                  <a:pos x="555" y="50"/>
                </a:cxn>
                <a:cxn ang="0">
                  <a:pos x="551" y="55"/>
                </a:cxn>
                <a:cxn ang="0">
                  <a:pos x="534" y="92"/>
                </a:cxn>
                <a:cxn ang="0">
                  <a:pos x="522" y="144"/>
                </a:cxn>
                <a:cxn ang="0">
                  <a:pos x="514" y="202"/>
                </a:cxn>
                <a:cxn ang="0">
                  <a:pos x="510" y="263"/>
                </a:cxn>
                <a:cxn ang="0">
                  <a:pos x="509" y="319"/>
                </a:cxn>
                <a:cxn ang="0">
                  <a:pos x="509" y="366"/>
                </a:cxn>
                <a:cxn ang="0">
                  <a:pos x="510" y="400"/>
                </a:cxn>
                <a:cxn ang="0">
                  <a:pos x="510" y="411"/>
                </a:cxn>
                <a:cxn ang="0">
                  <a:pos x="442" y="432"/>
                </a:cxn>
                <a:cxn ang="0">
                  <a:pos x="379" y="445"/>
                </a:cxn>
                <a:cxn ang="0">
                  <a:pos x="323" y="451"/>
                </a:cxn>
                <a:cxn ang="0">
                  <a:pos x="273" y="451"/>
                </a:cxn>
                <a:cxn ang="0">
                  <a:pos x="228" y="447"/>
                </a:cxn>
                <a:cxn ang="0">
                  <a:pos x="187" y="437"/>
                </a:cxn>
                <a:cxn ang="0">
                  <a:pos x="151" y="424"/>
                </a:cxn>
                <a:cxn ang="0">
                  <a:pos x="121" y="406"/>
                </a:cxn>
                <a:cxn ang="0">
                  <a:pos x="94" y="387"/>
                </a:cxn>
                <a:cxn ang="0">
                  <a:pos x="71" y="365"/>
                </a:cxn>
                <a:cxn ang="0">
                  <a:pos x="51" y="342"/>
                </a:cxn>
                <a:cxn ang="0">
                  <a:pos x="36" y="318"/>
                </a:cxn>
                <a:cxn ang="0">
                  <a:pos x="23" y="293"/>
                </a:cxn>
                <a:cxn ang="0">
                  <a:pos x="13" y="269"/>
                </a:cxn>
                <a:cxn ang="0">
                  <a:pos x="5" y="246"/>
                </a:cxn>
                <a:cxn ang="0">
                  <a:pos x="0" y="224"/>
                </a:cxn>
                <a:cxn ang="0">
                  <a:pos x="30" y="227"/>
                </a:cxn>
                <a:cxn ang="0">
                  <a:pos x="60" y="227"/>
                </a:cxn>
                <a:cxn ang="0">
                  <a:pos x="90" y="226"/>
                </a:cxn>
                <a:cxn ang="0">
                  <a:pos x="121" y="223"/>
                </a:cxn>
                <a:cxn ang="0">
                  <a:pos x="153" y="218"/>
                </a:cxn>
                <a:cxn ang="0">
                  <a:pos x="183" y="210"/>
                </a:cxn>
                <a:cxn ang="0">
                  <a:pos x="215" y="200"/>
                </a:cxn>
                <a:cxn ang="0">
                  <a:pos x="249" y="188"/>
                </a:cxn>
                <a:cxn ang="0">
                  <a:pos x="281" y="174"/>
                </a:cxn>
                <a:cxn ang="0">
                  <a:pos x="313" y="158"/>
                </a:cxn>
                <a:cxn ang="0">
                  <a:pos x="346" y="138"/>
                </a:cxn>
                <a:cxn ang="0">
                  <a:pos x="379" y="115"/>
                </a:cxn>
                <a:cxn ang="0">
                  <a:pos x="411" y="91"/>
                </a:cxn>
                <a:cxn ang="0">
                  <a:pos x="445" y="64"/>
                </a:cxn>
                <a:cxn ang="0">
                  <a:pos x="478" y="33"/>
                </a:cxn>
                <a:cxn ang="0">
                  <a:pos x="511" y="0"/>
                </a:cxn>
              </a:cxnLst>
              <a:rect l="0" t="0" r="r" b="b"/>
              <a:pathLst>
                <a:path w="555" h="451">
                  <a:moveTo>
                    <a:pt x="511" y="0"/>
                  </a:moveTo>
                  <a:lnTo>
                    <a:pt x="514" y="1"/>
                  </a:lnTo>
                  <a:lnTo>
                    <a:pt x="520" y="6"/>
                  </a:lnTo>
                  <a:lnTo>
                    <a:pt x="529" y="15"/>
                  </a:lnTo>
                  <a:lnTo>
                    <a:pt x="538" y="24"/>
                  </a:lnTo>
                  <a:lnTo>
                    <a:pt x="547" y="33"/>
                  </a:lnTo>
                  <a:lnTo>
                    <a:pt x="552" y="44"/>
                  </a:lnTo>
                  <a:lnTo>
                    <a:pt x="555" y="50"/>
                  </a:lnTo>
                  <a:lnTo>
                    <a:pt x="551" y="55"/>
                  </a:lnTo>
                  <a:lnTo>
                    <a:pt x="534" y="92"/>
                  </a:lnTo>
                  <a:lnTo>
                    <a:pt x="522" y="144"/>
                  </a:lnTo>
                  <a:lnTo>
                    <a:pt x="514" y="202"/>
                  </a:lnTo>
                  <a:lnTo>
                    <a:pt x="510" y="263"/>
                  </a:lnTo>
                  <a:lnTo>
                    <a:pt x="509" y="319"/>
                  </a:lnTo>
                  <a:lnTo>
                    <a:pt x="509" y="366"/>
                  </a:lnTo>
                  <a:lnTo>
                    <a:pt x="510" y="400"/>
                  </a:lnTo>
                  <a:lnTo>
                    <a:pt x="510" y="411"/>
                  </a:lnTo>
                  <a:lnTo>
                    <a:pt x="442" y="432"/>
                  </a:lnTo>
                  <a:lnTo>
                    <a:pt x="379" y="445"/>
                  </a:lnTo>
                  <a:lnTo>
                    <a:pt x="323" y="451"/>
                  </a:lnTo>
                  <a:lnTo>
                    <a:pt x="273" y="451"/>
                  </a:lnTo>
                  <a:lnTo>
                    <a:pt x="228" y="447"/>
                  </a:lnTo>
                  <a:lnTo>
                    <a:pt x="187" y="437"/>
                  </a:lnTo>
                  <a:lnTo>
                    <a:pt x="151" y="424"/>
                  </a:lnTo>
                  <a:lnTo>
                    <a:pt x="121" y="406"/>
                  </a:lnTo>
                  <a:lnTo>
                    <a:pt x="94" y="387"/>
                  </a:lnTo>
                  <a:lnTo>
                    <a:pt x="71" y="365"/>
                  </a:lnTo>
                  <a:lnTo>
                    <a:pt x="51" y="342"/>
                  </a:lnTo>
                  <a:lnTo>
                    <a:pt x="36" y="318"/>
                  </a:lnTo>
                  <a:lnTo>
                    <a:pt x="23" y="293"/>
                  </a:lnTo>
                  <a:lnTo>
                    <a:pt x="13" y="269"/>
                  </a:lnTo>
                  <a:lnTo>
                    <a:pt x="5" y="246"/>
                  </a:lnTo>
                  <a:lnTo>
                    <a:pt x="0" y="224"/>
                  </a:lnTo>
                  <a:lnTo>
                    <a:pt x="30" y="227"/>
                  </a:lnTo>
                  <a:lnTo>
                    <a:pt x="60" y="227"/>
                  </a:lnTo>
                  <a:lnTo>
                    <a:pt x="90" y="226"/>
                  </a:lnTo>
                  <a:lnTo>
                    <a:pt x="121" y="223"/>
                  </a:lnTo>
                  <a:lnTo>
                    <a:pt x="153" y="218"/>
                  </a:lnTo>
                  <a:lnTo>
                    <a:pt x="183" y="210"/>
                  </a:lnTo>
                  <a:lnTo>
                    <a:pt x="215" y="200"/>
                  </a:lnTo>
                  <a:lnTo>
                    <a:pt x="249" y="188"/>
                  </a:lnTo>
                  <a:lnTo>
                    <a:pt x="281" y="174"/>
                  </a:lnTo>
                  <a:lnTo>
                    <a:pt x="313" y="158"/>
                  </a:lnTo>
                  <a:lnTo>
                    <a:pt x="346" y="138"/>
                  </a:lnTo>
                  <a:lnTo>
                    <a:pt x="379" y="115"/>
                  </a:lnTo>
                  <a:lnTo>
                    <a:pt x="411" y="91"/>
                  </a:lnTo>
                  <a:lnTo>
                    <a:pt x="445" y="64"/>
                  </a:lnTo>
                  <a:lnTo>
                    <a:pt x="478" y="33"/>
                  </a:lnTo>
                  <a:lnTo>
                    <a:pt x="51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lumOff val="3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lumOff val="3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lumOff val="3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 w="317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84" name="Freeform 40"/>
            <p:cNvSpPr>
              <a:spLocks/>
            </p:cNvSpPr>
            <p:nvPr/>
          </p:nvSpPr>
          <p:spPr bwMode="auto">
            <a:xfrm>
              <a:off x="3098800" y="620713"/>
              <a:ext cx="150813" cy="153988"/>
            </a:xfrm>
            <a:custGeom>
              <a:avLst/>
              <a:gdLst>
                <a:gd name="T0" fmla="*/ 0 w 95"/>
                <a:gd name="T1" fmla="*/ 2147483647 h 97"/>
                <a:gd name="T2" fmla="*/ 2147483647 w 95"/>
                <a:gd name="T3" fmla="*/ 2147483647 h 97"/>
                <a:gd name="T4" fmla="*/ 2147483647 w 95"/>
                <a:gd name="T5" fmla="*/ 2147483647 h 97"/>
                <a:gd name="T6" fmla="*/ 2147483647 w 95"/>
                <a:gd name="T7" fmla="*/ 2147483647 h 97"/>
                <a:gd name="T8" fmla="*/ 2147483647 w 95"/>
                <a:gd name="T9" fmla="*/ 2147483647 h 97"/>
                <a:gd name="T10" fmla="*/ 2147483647 w 95"/>
                <a:gd name="T11" fmla="*/ 2147483647 h 97"/>
                <a:gd name="T12" fmla="*/ 2147483647 w 95"/>
                <a:gd name="T13" fmla="*/ 2147483647 h 97"/>
                <a:gd name="T14" fmla="*/ 2147483647 w 95"/>
                <a:gd name="T15" fmla="*/ 2147483647 h 97"/>
                <a:gd name="T16" fmla="*/ 2147483647 w 95"/>
                <a:gd name="T17" fmla="*/ 2147483647 h 97"/>
                <a:gd name="T18" fmla="*/ 2147483647 w 95"/>
                <a:gd name="T19" fmla="*/ 2147483647 h 97"/>
                <a:gd name="T20" fmla="*/ 2147483647 w 95"/>
                <a:gd name="T21" fmla="*/ 2147483647 h 97"/>
                <a:gd name="T22" fmla="*/ 2147483647 w 95"/>
                <a:gd name="T23" fmla="*/ 2147483647 h 97"/>
                <a:gd name="T24" fmla="*/ 2147483647 w 95"/>
                <a:gd name="T25" fmla="*/ 2147483647 h 97"/>
                <a:gd name="T26" fmla="*/ 2147483647 w 95"/>
                <a:gd name="T27" fmla="*/ 2147483647 h 97"/>
                <a:gd name="T28" fmla="*/ 2147483647 w 95"/>
                <a:gd name="T29" fmla="*/ 2147483647 h 97"/>
                <a:gd name="T30" fmla="*/ 2147483647 w 95"/>
                <a:gd name="T31" fmla="*/ 2147483647 h 97"/>
                <a:gd name="T32" fmla="*/ 2147483647 w 95"/>
                <a:gd name="T33" fmla="*/ 2147483647 h 97"/>
                <a:gd name="T34" fmla="*/ 2147483647 w 95"/>
                <a:gd name="T35" fmla="*/ 2147483647 h 97"/>
                <a:gd name="T36" fmla="*/ 2147483647 w 95"/>
                <a:gd name="T37" fmla="*/ 2147483647 h 97"/>
                <a:gd name="T38" fmla="*/ 2147483647 w 95"/>
                <a:gd name="T39" fmla="*/ 2147483647 h 97"/>
                <a:gd name="T40" fmla="*/ 2147483647 w 95"/>
                <a:gd name="T41" fmla="*/ 2147483647 h 97"/>
                <a:gd name="T42" fmla="*/ 2147483647 w 95"/>
                <a:gd name="T43" fmla="*/ 2147483647 h 97"/>
                <a:gd name="T44" fmla="*/ 2147483647 w 95"/>
                <a:gd name="T45" fmla="*/ 0 h 97"/>
                <a:gd name="T46" fmla="*/ 2147483647 w 95"/>
                <a:gd name="T47" fmla="*/ 2147483647 h 97"/>
                <a:gd name="T48" fmla="*/ 2147483647 w 95"/>
                <a:gd name="T49" fmla="*/ 2147483647 h 97"/>
                <a:gd name="T50" fmla="*/ 2147483647 w 95"/>
                <a:gd name="T51" fmla="*/ 2147483647 h 97"/>
                <a:gd name="T52" fmla="*/ 2147483647 w 95"/>
                <a:gd name="T53" fmla="*/ 2147483647 h 97"/>
                <a:gd name="T54" fmla="*/ 2147483647 w 95"/>
                <a:gd name="T55" fmla="*/ 2147483647 h 97"/>
                <a:gd name="T56" fmla="*/ 0 w 95"/>
                <a:gd name="T57" fmla="*/ 2147483647 h 9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5"/>
                <a:gd name="T88" fmla="*/ 0 h 97"/>
                <a:gd name="T89" fmla="*/ 95 w 95"/>
                <a:gd name="T90" fmla="*/ 97 h 9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5" h="97">
                  <a:moveTo>
                    <a:pt x="0" y="43"/>
                  </a:moveTo>
                  <a:lnTo>
                    <a:pt x="3" y="42"/>
                  </a:lnTo>
                  <a:lnTo>
                    <a:pt x="8" y="38"/>
                  </a:lnTo>
                  <a:lnTo>
                    <a:pt x="17" y="34"/>
                  </a:lnTo>
                  <a:lnTo>
                    <a:pt x="27" y="29"/>
                  </a:lnTo>
                  <a:lnTo>
                    <a:pt x="38" y="25"/>
                  </a:lnTo>
                  <a:lnTo>
                    <a:pt x="49" y="25"/>
                  </a:lnTo>
                  <a:lnTo>
                    <a:pt x="58" y="28"/>
                  </a:lnTo>
                  <a:lnTo>
                    <a:pt x="64" y="34"/>
                  </a:lnTo>
                  <a:lnTo>
                    <a:pt x="71" y="52"/>
                  </a:lnTo>
                  <a:lnTo>
                    <a:pt x="70" y="69"/>
                  </a:lnTo>
                  <a:lnTo>
                    <a:pt x="62" y="84"/>
                  </a:lnTo>
                  <a:lnTo>
                    <a:pt x="50" y="97"/>
                  </a:lnTo>
                  <a:lnTo>
                    <a:pt x="53" y="94"/>
                  </a:lnTo>
                  <a:lnTo>
                    <a:pt x="62" y="89"/>
                  </a:lnTo>
                  <a:lnTo>
                    <a:pt x="72" y="80"/>
                  </a:lnTo>
                  <a:lnTo>
                    <a:pt x="82" y="69"/>
                  </a:lnTo>
                  <a:lnTo>
                    <a:pt x="91" y="55"/>
                  </a:lnTo>
                  <a:lnTo>
                    <a:pt x="95" y="41"/>
                  </a:lnTo>
                  <a:lnTo>
                    <a:pt x="94" y="25"/>
                  </a:lnTo>
                  <a:lnTo>
                    <a:pt x="82" y="11"/>
                  </a:lnTo>
                  <a:lnTo>
                    <a:pt x="67" y="1"/>
                  </a:lnTo>
                  <a:lnTo>
                    <a:pt x="52" y="0"/>
                  </a:lnTo>
                  <a:lnTo>
                    <a:pt x="38" y="5"/>
                  </a:lnTo>
                  <a:lnTo>
                    <a:pt x="26" y="12"/>
                  </a:lnTo>
                  <a:lnTo>
                    <a:pt x="16" y="23"/>
                  </a:lnTo>
                  <a:lnTo>
                    <a:pt x="7" y="33"/>
                  </a:lnTo>
                  <a:lnTo>
                    <a:pt x="2" y="41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85" name="Freeform 41"/>
            <p:cNvSpPr>
              <a:spLocks/>
            </p:cNvSpPr>
            <p:nvPr/>
          </p:nvSpPr>
          <p:spPr bwMode="auto">
            <a:xfrm>
              <a:off x="3065463" y="717550"/>
              <a:ext cx="88900" cy="95250"/>
            </a:xfrm>
            <a:custGeom>
              <a:avLst/>
              <a:gdLst>
                <a:gd name="T0" fmla="*/ 2147483647 w 56"/>
                <a:gd name="T1" fmla="*/ 2147483647 h 60"/>
                <a:gd name="T2" fmla="*/ 0 w 56"/>
                <a:gd name="T3" fmla="*/ 2147483647 h 60"/>
                <a:gd name="T4" fmla="*/ 0 w 56"/>
                <a:gd name="T5" fmla="*/ 2147483647 h 60"/>
                <a:gd name="T6" fmla="*/ 2147483647 w 56"/>
                <a:gd name="T7" fmla="*/ 2147483647 h 60"/>
                <a:gd name="T8" fmla="*/ 2147483647 w 56"/>
                <a:gd name="T9" fmla="*/ 2147483647 h 60"/>
                <a:gd name="T10" fmla="*/ 2147483647 w 56"/>
                <a:gd name="T11" fmla="*/ 2147483647 h 60"/>
                <a:gd name="T12" fmla="*/ 2147483647 w 56"/>
                <a:gd name="T13" fmla="*/ 2147483647 h 60"/>
                <a:gd name="T14" fmla="*/ 2147483647 w 56"/>
                <a:gd name="T15" fmla="*/ 2147483647 h 60"/>
                <a:gd name="T16" fmla="*/ 2147483647 w 56"/>
                <a:gd name="T17" fmla="*/ 2147483647 h 60"/>
                <a:gd name="T18" fmla="*/ 2147483647 w 56"/>
                <a:gd name="T19" fmla="*/ 0 h 60"/>
                <a:gd name="T20" fmla="*/ 2147483647 w 56"/>
                <a:gd name="T21" fmla="*/ 0 h 60"/>
                <a:gd name="T22" fmla="*/ 2147483647 w 56"/>
                <a:gd name="T23" fmla="*/ 2147483647 h 60"/>
                <a:gd name="T24" fmla="*/ 2147483647 w 56"/>
                <a:gd name="T25" fmla="*/ 2147483647 h 60"/>
                <a:gd name="T26" fmla="*/ 2147483647 w 56"/>
                <a:gd name="T27" fmla="*/ 2147483647 h 60"/>
                <a:gd name="T28" fmla="*/ 2147483647 w 56"/>
                <a:gd name="T29" fmla="*/ 2147483647 h 60"/>
                <a:gd name="T30" fmla="*/ 2147483647 w 56"/>
                <a:gd name="T31" fmla="*/ 2147483647 h 60"/>
                <a:gd name="T32" fmla="*/ 2147483647 w 56"/>
                <a:gd name="T33" fmla="*/ 2147483647 h 60"/>
                <a:gd name="T34" fmla="*/ 2147483647 w 56"/>
                <a:gd name="T35" fmla="*/ 2147483647 h 60"/>
                <a:gd name="T36" fmla="*/ 2147483647 w 56"/>
                <a:gd name="T37" fmla="*/ 2147483647 h 60"/>
                <a:gd name="T38" fmla="*/ 2147483647 w 56"/>
                <a:gd name="T39" fmla="*/ 2147483647 h 60"/>
                <a:gd name="T40" fmla="*/ 2147483647 w 56"/>
                <a:gd name="T41" fmla="*/ 2147483647 h 60"/>
                <a:gd name="T42" fmla="*/ 2147483647 w 56"/>
                <a:gd name="T43" fmla="*/ 2147483647 h 60"/>
                <a:gd name="T44" fmla="*/ 2147483647 w 56"/>
                <a:gd name="T45" fmla="*/ 2147483647 h 60"/>
                <a:gd name="T46" fmla="*/ 2147483647 w 56"/>
                <a:gd name="T47" fmla="*/ 2147483647 h 60"/>
                <a:gd name="T48" fmla="*/ 2147483647 w 56"/>
                <a:gd name="T49" fmla="*/ 2147483647 h 6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6"/>
                <a:gd name="T76" fmla="*/ 0 h 60"/>
                <a:gd name="T77" fmla="*/ 56 w 56"/>
                <a:gd name="T78" fmla="*/ 60 h 6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6" h="60">
                  <a:moveTo>
                    <a:pt x="3" y="58"/>
                  </a:moveTo>
                  <a:lnTo>
                    <a:pt x="0" y="50"/>
                  </a:lnTo>
                  <a:lnTo>
                    <a:pt x="0" y="39"/>
                  </a:lnTo>
                  <a:lnTo>
                    <a:pt x="3" y="27"/>
                  </a:lnTo>
                  <a:lnTo>
                    <a:pt x="11" y="15"/>
                  </a:lnTo>
                  <a:lnTo>
                    <a:pt x="16" y="10"/>
                  </a:lnTo>
                  <a:lnTo>
                    <a:pt x="23" y="7"/>
                  </a:lnTo>
                  <a:lnTo>
                    <a:pt x="28" y="4"/>
                  </a:lnTo>
                  <a:lnTo>
                    <a:pt x="33" y="1"/>
                  </a:lnTo>
                  <a:lnTo>
                    <a:pt x="38" y="0"/>
                  </a:lnTo>
                  <a:lnTo>
                    <a:pt x="43" y="0"/>
                  </a:lnTo>
                  <a:lnTo>
                    <a:pt x="47" y="1"/>
                  </a:lnTo>
                  <a:lnTo>
                    <a:pt x="51" y="4"/>
                  </a:lnTo>
                  <a:lnTo>
                    <a:pt x="56" y="12"/>
                  </a:lnTo>
                  <a:lnTo>
                    <a:pt x="56" y="22"/>
                  </a:lnTo>
                  <a:lnTo>
                    <a:pt x="53" y="33"/>
                  </a:lnTo>
                  <a:lnTo>
                    <a:pt x="46" y="45"/>
                  </a:lnTo>
                  <a:lnTo>
                    <a:pt x="41" y="50"/>
                  </a:lnTo>
                  <a:lnTo>
                    <a:pt x="35" y="54"/>
                  </a:lnTo>
                  <a:lnTo>
                    <a:pt x="29" y="56"/>
                  </a:lnTo>
                  <a:lnTo>
                    <a:pt x="23" y="59"/>
                  </a:lnTo>
                  <a:lnTo>
                    <a:pt x="18" y="60"/>
                  </a:lnTo>
                  <a:lnTo>
                    <a:pt x="12" y="60"/>
                  </a:lnTo>
                  <a:lnTo>
                    <a:pt x="7" y="59"/>
                  </a:lnTo>
                  <a:lnTo>
                    <a:pt x="3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86" name="Freeform 42"/>
            <p:cNvSpPr>
              <a:spLocks/>
            </p:cNvSpPr>
            <p:nvPr/>
          </p:nvSpPr>
          <p:spPr bwMode="auto">
            <a:xfrm>
              <a:off x="2833688" y="635000"/>
              <a:ext cx="88900" cy="96838"/>
            </a:xfrm>
            <a:custGeom>
              <a:avLst/>
              <a:gdLst>
                <a:gd name="T0" fmla="*/ 2147483647 w 56"/>
                <a:gd name="T1" fmla="*/ 2147483647 h 61"/>
                <a:gd name="T2" fmla="*/ 0 w 56"/>
                <a:gd name="T3" fmla="*/ 2147483647 h 61"/>
                <a:gd name="T4" fmla="*/ 0 w 56"/>
                <a:gd name="T5" fmla="*/ 2147483647 h 61"/>
                <a:gd name="T6" fmla="*/ 2147483647 w 56"/>
                <a:gd name="T7" fmla="*/ 2147483647 h 61"/>
                <a:gd name="T8" fmla="*/ 2147483647 w 56"/>
                <a:gd name="T9" fmla="*/ 2147483647 h 61"/>
                <a:gd name="T10" fmla="*/ 2147483647 w 56"/>
                <a:gd name="T11" fmla="*/ 2147483647 h 61"/>
                <a:gd name="T12" fmla="*/ 2147483647 w 56"/>
                <a:gd name="T13" fmla="*/ 2147483647 h 61"/>
                <a:gd name="T14" fmla="*/ 2147483647 w 56"/>
                <a:gd name="T15" fmla="*/ 2147483647 h 61"/>
                <a:gd name="T16" fmla="*/ 2147483647 w 56"/>
                <a:gd name="T17" fmla="*/ 2147483647 h 61"/>
                <a:gd name="T18" fmla="*/ 2147483647 w 56"/>
                <a:gd name="T19" fmla="*/ 0 h 61"/>
                <a:gd name="T20" fmla="*/ 2147483647 w 56"/>
                <a:gd name="T21" fmla="*/ 0 h 61"/>
                <a:gd name="T22" fmla="*/ 2147483647 w 56"/>
                <a:gd name="T23" fmla="*/ 2147483647 h 61"/>
                <a:gd name="T24" fmla="*/ 2147483647 w 56"/>
                <a:gd name="T25" fmla="*/ 2147483647 h 61"/>
                <a:gd name="T26" fmla="*/ 2147483647 w 56"/>
                <a:gd name="T27" fmla="*/ 2147483647 h 61"/>
                <a:gd name="T28" fmla="*/ 2147483647 w 56"/>
                <a:gd name="T29" fmla="*/ 2147483647 h 61"/>
                <a:gd name="T30" fmla="*/ 2147483647 w 56"/>
                <a:gd name="T31" fmla="*/ 2147483647 h 61"/>
                <a:gd name="T32" fmla="*/ 2147483647 w 56"/>
                <a:gd name="T33" fmla="*/ 2147483647 h 61"/>
                <a:gd name="T34" fmla="*/ 2147483647 w 56"/>
                <a:gd name="T35" fmla="*/ 2147483647 h 61"/>
                <a:gd name="T36" fmla="*/ 2147483647 w 56"/>
                <a:gd name="T37" fmla="*/ 2147483647 h 61"/>
                <a:gd name="T38" fmla="*/ 2147483647 w 56"/>
                <a:gd name="T39" fmla="*/ 2147483647 h 61"/>
                <a:gd name="T40" fmla="*/ 2147483647 w 56"/>
                <a:gd name="T41" fmla="*/ 2147483647 h 61"/>
                <a:gd name="T42" fmla="*/ 2147483647 w 56"/>
                <a:gd name="T43" fmla="*/ 2147483647 h 61"/>
                <a:gd name="T44" fmla="*/ 2147483647 w 56"/>
                <a:gd name="T45" fmla="*/ 2147483647 h 61"/>
                <a:gd name="T46" fmla="*/ 2147483647 w 56"/>
                <a:gd name="T47" fmla="*/ 2147483647 h 61"/>
                <a:gd name="T48" fmla="*/ 2147483647 w 56"/>
                <a:gd name="T49" fmla="*/ 2147483647 h 6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6"/>
                <a:gd name="T76" fmla="*/ 0 h 61"/>
                <a:gd name="T77" fmla="*/ 56 w 56"/>
                <a:gd name="T78" fmla="*/ 61 h 6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6" h="61">
                  <a:moveTo>
                    <a:pt x="3" y="59"/>
                  </a:moveTo>
                  <a:lnTo>
                    <a:pt x="0" y="51"/>
                  </a:lnTo>
                  <a:lnTo>
                    <a:pt x="0" y="39"/>
                  </a:lnTo>
                  <a:lnTo>
                    <a:pt x="3" y="28"/>
                  </a:lnTo>
                  <a:lnTo>
                    <a:pt x="11" y="16"/>
                  </a:lnTo>
                  <a:lnTo>
                    <a:pt x="16" y="11"/>
                  </a:lnTo>
                  <a:lnTo>
                    <a:pt x="21" y="7"/>
                  </a:lnTo>
                  <a:lnTo>
                    <a:pt x="26" y="3"/>
                  </a:lnTo>
                  <a:lnTo>
                    <a:pt x="33" y="1"/>
                  </a:lnTo>
                  <a:lnTo>
                    <a:pt x="38" y="0"/>
                  </a:lnTo>
                  <a:lnTo>
                    <a:pt x="43" y="0"/>
                  </a:lnTo>
                  <a:lnTo>
                    <a:pt x="47" y="1"/>
                  </a:lnTo>
                  <a:lnTo>
                    <a:pt x="51" y="3"/>
                  </a:lnTo>
                  <a:lnTo>
                    <a:pt x="56" y="11"/>
                  </a:lnTo>
                  <a:lnTo>
                    <a:pt x="56" y="21"/>
                  </a:lnTo>
                  <a:lnTo>
                    <a:pt x="53" y="33"/>
                  </a:lnTo>
                  <a:lnTo>
                    <a:pt x="46" y="46"/>
                  </a:lnTo>
                  <a:lnTo>
                    <a:pt x="41" y="51"/>
                  </a:lnTo>
                  <a:lnTo>
                    <a:pt x="35" y="55"/>
                  </a:lnTo>
                  <a:lnTo>
                    <a:pt x="29" y="57"/>
                  </a:lnTo>
                  <a:lnTo>
                    <a:pt x="23" y="60"/>
                  </a:lnTo>
                  <a:lnTo>
                    <a:pt x="17" y="60"/>
                  </a:lnTo>
                  <a:lnTo>
                    <a:pt x="12" y="61"/>
                  </a:lnTo>
                  <a:lnTo>
                    <a:pt x="7" y="60"/>
                  </a:lnTo>
                  <a:lnTo>
                    <a:pt x="3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87" name="Freeform 43"/>
            <p:cNvSpPr>
              <a:spLocks/>
            </p:cNvSpPr>
            <p:nvPr/>
          </p:nvSpPr>
          <p:spPr bwMode="auto">
            <a:xfrm>
              <a:off x="2649538" y="509588"/>
              <a:ext cx="90488" cy="98425"/>
            </a:xfrm>
            <a:custGeom>
              <a:avLst/>
              <a:gdLst>
                <a:gd name="T0" fmla="*/ 2147483647 w 57"/>
                <a:gd name="T1" fmla="*/ 2147483647 h 62"/>
                <a:gd name="T2" fmla="*/ 2147483647 w 57"/>
                <a:gd name="T3" fmla="*/ 2147483647 h 62"/>
                <a:gd name="T4" fmla="*/ 0 w 57"/>
                <a:gd name="T5" fmla="*/ 2147483647 h 62"/>
                <a:gd name="T6" fmla="*/ 2147483647 w 57"/>
                <a:gd name="T7" fmla="*/ 2147483647 h 62"/>
                <a:gd name="T8" fmla="*/ 2147483647 w 57"/>
                <a:gd name="T9" fmla="*/ 2147483647 h 62"/>
                <a:gd name="T10" fmla="*/ 2147483647 w 57"/>
                <a:gd name="T11" fmla="*/ 2147483647 h 62"/>
                <a:gd name="T12" fmla="*/ 2147483647 w 57"/>
                <a:gd name="T13" fmla="*/ 2147483647 h 62"/>
                <a:gd name="T14" fmla="*/ 2147483647 w 57"/>
                <a:gd name="T15" fmla="*/ 2147483647 h 62"/>
                <a:gd name="T16" fmla="*/ 2147483647 w 57"/>
                <a:gd name="T17" fmla="*/ 0 h 62"/>
                <a:gd name="T18" fmla="*/ 2147483647 w 57"/>
                <a:gd name="T19" fmla="*/ 0 h 62"/>
                <a:gd name="T20" fmla="*/ 2147483647 w 57"/>
                <a:gd name="T21" fmla="*/ 0 h 62"/>
                <a:gd name="T22" fmla="*/ 2147483647 w 57"/>
                <a:gd name="T23" fmla="*/ 2147483647 h 62"/>
                <a:gd name="T24" fmla="*/ 2147483647 w 57"/>
                <a:gd name="T25" fmla="*/ 2147483647 h 62"/>
                <a:gd name="T26" fmla="*/ 2147483647 w 57"/>
                <a:gd name="T27" fmla="*/ 2147483647 h 62"/>
                <a:gd name="T28" fmla="*/ 2147483647 w 57"/>
                <a:gd name="T29" fmla="*/ 2147483647 h 62"/>
                <a:gd name="T30" fmla="*/ 2147483647 w 57"/>
                <a:gd name="T31" fmla="*/ 2147483647 h 62"/>
                <a:gd name="T32" fmla="*/ 2147483647 w 57"/>
                <a:gd name="T33" fmla="*/ 2147483647 h 62"/>
                <a:gd name="T34" fmla="*/ 2147483647 w 57"/>
                <a:gd name="T35" fmla="*/ 2147483647 h 62"/>
                <a:gd name="T36" fmla="*/ 2147483647 w 57"/>
                <a:gd name="T37" fmla="*/ 2147483647 h 62"/>
                <a:gd name="T38" fmla="*/ 2147483647 w 57"/>
                <a:gd name="T39" fmla="*/ 2147483647 h 62"/>
                <a:gd name="T40" fmla="*/ 2147483647 w 57"/>
                <a:gd name="T41" fmla="*/ 2147483647 h 62"/>
                <a:gd name="T42" fmla="*/ 2147483647 w 57"/>
                <a:gd name="T43" fmla="*/ 2147483647 h 62"/>
                <a:gd name="T44" fmla="*/ 2147483647 w 57"/>
                <a:gd name="T45" fmla="*/ 2147483647 h 62"/>
                <a:gd name="T46" fmla="*/ 2147483647 w 57"/>
                <a:gd name="T47" fmla="*/ 2147483647 h 62"/>
                <a:gd name="T48" fmla="*/ 2147483647 w 57"/>
                <a:gd name="T49" fmla="*/ 2147483647 h 6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7"/>
                <a:gd name="T76" fmla="*/ 0 h 62"/>
                <a:gd name="T77" fmla="*/ 57 w 57"/>
                <a:gd name="T78" fmla="*/ 62 h 6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7" h="62">
                  <a:moveTo>
                    <a:pt x="5" y="59"/>
                  </a:moveTo>
                  <a:lnTo>
                    <a:pt x="2" y="52"/>
                  </a:lnTo>
                  <a:lnTo>
                    <a:pt x="0" y="40"/>
                  </a:lnTo>
                  <a:lnTo>
                    <a:pt x="4" y="29"/>
                  </a:lnTo>
                  <a:lnTo>
                    <a:pt x="11" y="17"/>
                  </a:lnTo>
                  <a:lnTo>
                    <a:pt x="16" y="12"/>
                  </a:lnTo>
                  <a:lnTo>
                    <a:pt x="22" y="7"/>
                  </a:lnTo>
                  <a:lnTo>
                    <a:pt x="27" y="3"/>
                  </a:lnTo>
                  <a:lnTo>
                    <a:pt x="34" y="0"/>
                  </a:lnTo>
                  <a:lnTo>
                    <a:pt x="39" y="0"/>
                  </a:lnTo>
                  <a:lnTo>
                    <a:pt x="44" y="0"/>
                  </a:lnTo>
                  <a:lnTo>
                    <a:pt x="49" y="2"/>
                  </a:lnTo>
                  <a:lnTo>
                    <a:pt x="53" y="4"/>
                  </a:lnTo>
                  <a:lnTo>
                    <a:pt x="57" y="12"/>
                  </a:lnTo>
                  <a:lnTo>
                    <a:pt x="57" y="22"/>
                  </a:lnTo>
                  <a:lnTo>
                    <a:pt x="53" y="32"/>
                  </a:lnTo>
                  <a:lnTo>
                    <a:pt x="45" y="44"/>
                  </a:lnTo>
                  <a:lnTo>
                    <a:pt x="40" y="49"/>
                  </a:lnTo>
                  <a:lnTo>
                    <a:pt x="35" y="54"/>
                  </a:lnTo>
                  <a:lnTo>
                    <a:pt x="30" y="58"/>
                  </a:lnTo>
                  <a:lnTo>
                    <a:pt x="23" y="61"/>
                  </a:lnTo>
                  <a:lnTo>
                    <a:pt x="18" y="62"/>
                  </a:lnTo>
                  <a:lnTo>
                    <a:pt x="13" y="62"/>
                  </a:lnTo>
                  <a:lnTo>
                    <a:pt x="9" y="61"/>
                  </a:lnTo>
                  <a:lnTo>
                    <a:pt x="5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88" name="Freeform 44"/>
            <p:cNvSpPr>
              <a:spLocks/>
            </p:cNvSpPr>
            <p:nvPr/>
          </p:nvSpPr>
          <p:spPr bwMode="auto">
            <a:xfrm>
              <a:off x="2474913" y="365125"/>
              <a:ext cx="88900" cy="98425"/>
            </a:xfrm>
            <a:custGeom>
              <a:avLst/>
              <a:gdLst>
                <a:gd name="T0" fmla="*/ 2147483647 w 56"/>
                <a:gd name="T1" fmla="*/ 2147483647 h 62"/>
                <a:gd name="T2" fmla="*/ 0 w 56"/>
                <a:gd name="T3" fmla="*/ 2147483647 h 62"/>
                <a:gd name="T4" fmla="*/ 0 w 56"/>
                <a:gd name="T5" fmla="*/ 2147483647 h 62"/>
                <a:gd name="T6" fmla="*/ 2147483647 w 56"/>
                <a:gd name="T7" fmla="*/ 2147483647 h 62"/>
                <a:gd name="T8" fmla="*/ 2147483647 w 56"/>
                <a:gd name="T9" fmla="*/ 2147483647 h 62"/>
                <a:gd name="T10" fmla="*/ 2147483647 w 56"/>
                <a:gd name="T11" fmla="*/ 2147483647 h 62"/>
                <a:gd name="T12" fmla="*/ 2147483647 w 56"/>
                <a:gd name="T13" fmla="*/ 2147483647 h 62"/>
                <a:gd name="T14" fmla="*/ 2147483647 w 56"/>
                <a:gd name="T15" fmla="*/ 2147483647 h 62"/>
                <a:gd name="T16" fmla="*/ 2147483647 w 56"/>
                <a:gd name="T17" fmla="*/ 2147483647 h 62"/>
                <a:gd name="T18" fmla="*/ 2147483647 w 56"/>
                <a:gd name="T19" fmla="*/ 0 h 62"/>
                <a:gd name="T20" fmla="*/ 2147483647 w 56"/>
                <a:gd name="T21" fmla="*/ 0 h 62"/>
                <a:gd name="T22" fmla="*/ 2147483647 w 56"/>
                <a:gd name="T23" fmla="*/ 2147483647 h 62"/>
                <a:gd name="T24" fmla="*/ 2147483647 w 56"/>
                <a:gd name="T25" fmla="*/ 2147483647 h 62"/>
                <a:gd name="T26" fmla="*/ 2147483647 w 56"/>
                <a:gd name="T27" fmla="*/ 2147483647 h 62"/>
                <a:gd name="T28" fmla="*/ 2147483647 w 56"/>
                <a:gd name="T29" fmla="*/ 2147483647 h 62"/>
                <a:gd name="T30" fmla="*/ 2147483647 w 56"/>
                <a:gd name="T31" fmla="*/ 2147483647 h 62"/>
                <a:gd name="T32" fmla="*/ 2147483647 w 56"/>
                <a:gd name="T33" fmla="*/ 2147483647 h 62"/>
                <a:gd name="T34" fmla="*/ 2147483647 w 56"/>
                <a:gd name="T35" fmla="*/ 2147483647 h 62"/>
                <a:gd name="T36" fmla="*/ 2147483647 w 56"/>
                <a:gd name="T37" fmla="*/ 2147483647 h 62"/>
                <a:gd name="T38" fmla="*/ 2147483647 w 56"/>
                <a:gd name="T39" fmla="*/ 2147483647 h 62"/>
                <a:gd name="T40" fmla="*/ 2147483647 w 56"/>
                <a:gd name="T41" fmla="*/ 2147483647 h 62"/>
                <a:gd name="T42" fmla="*/ 2147483647 w 56"/>
                <a:gd name="T43" fmla="*/ 2147483647 h 62"/>
                <a:gd name="T44" fmla="*/ 2147483647 w 56"/>
                <a:gd name="T45" fmla="*/ 2147483647 h 62"/>
                <a:gd name="T46" fmla="*/ 2147483647 w 56"/>
                <a:gd name="T47" fmla="*/ 2147483647 h 62"/>
                <a:gd name="T48" fmla="*/ 2147483647 w 56"/>
                <a:gd name="T49" fmla="*/ 2147483647 h 6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6"/>
                <a:gd name="T76" fmla="*/ 0 h 62"/>
                <a:gd name="T77" fmla="*/ 56 w 56"/>
                <a:gd name="T78" fmla="*/ 62 h 6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6" h="62">
                  <a:moveTo>
                    <a:pt x="4" y="59"/>
                  </a:moveTo>
                  <a:lnTo>
                    <a:pt x="0" y="52"/>
                  </a:lnTo>
                  <a:lnTo>
                    <a:pt x="0" y="40"/>
                  </a:lnTo>
                  <a:lnTo>
                    <a:pt x="4" y="29"/>
                  </a:lnTo>
                  <a:lnTo>
                    <a:pt x="12" y="17"/>
                  </a:lnTo>
                  <a:lnTo>
                    <a:pt x="17" y="12"/>
                  </a:lnTo>
                  <a:lnTo>
                    <a:pt x="22" y="8"/>
                  </a:lnTo>
                  <a:lnTo>
                    <a:pt x="27" y="4"/>
                  </a:lnTo>
                  <a:lnTo>
                    <a:pt x="33" y="2"/>
                  </a:lnTo>
                  <a:lnTo>
                    <a:pt x="39" y="0"/>
                  </a:lnTo>
                  <a:lnTo>
                    <a:pt x="44" y="0"/>
                  </a:lnTo>
                  <a:lnTo>
                    <a:pt x="48" y="2"/>
                  </a:lnTo>
                  <a:lnTo>
                    <a:pt x="51" y="4"/>
                  </a:lnTo>
                  <a:lnTo>
                    <a:pt x="56" y="12"/>
                  </a:lnTo>
                  <a:lnTo>
                    <a:pt x="56" y="22"/>
                  </a:lnTo>
                  <a:lnTo>
                    <a:pt x="54" y="34"/>
                  </a:lnTo>
                  <a:lnTo>
                    <a:pt x="46" y="47"/>
                  </a:lnTo>
                  <a:lnTo>
                    <a:pt x="41" y="52"/>
                  </a:lnTo>
                  <a:lnTo>
                    <a:pt x="36" y="56"/>
                  </a:lnTo>
                  <a:lnTo>
                    <a:pt x="31" y="58"/>
                  </a:lnTo>
                  <a:lnTo>
                    <a:pt x="24" y="61"/>
                  </a:lnTo>
                  <a:lnTo>
                    <a:pt x="19" y="62"/>
                  </a:lnTo>
                  <a:lnTo>
                    <a:pt x="14" y="62"/>
                  </a:lnTo>
                  <a:lnTo>
                    <a:pt x="9" y="61"/>
                  </a:lnTo>
                  <a:lnTo>
                    <a:pt x="4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89" name="Freeform 45"/>
            <p:cNvSpPr>
              <a:spLocks/>
            </p:cNvSpPr>
            <p:nvPr/>
          </p:nvSpPr>
          <p:spPr bwMode="auto">
            <a:xfrm>
              <a:off x="2886075" y="508000"/>
              <a:ext cx="150813" cy="157163"/>
            </a:xfrm>
            <a:custGeom>
              <a:avLst/>
              <a:gdLst>
                <a:gd name="T0" fmla="*/ 0 w 95"/>
                <a:gd name="T1" fmla="*/ 2147483647 h 99"/>
                <a:gd name="T2" fmla="*/ 2147483647 w 95"/>
                <a:gd name="T3" fmla="*/ 2147483647 h 99"/>
                <a:gd name="T4" fmla="*/ 2147483647 w 95"/>
                <a:gd name="T5" fmla="*/ 2147483647 h 99"/>
                <a:gd name="T6" fmla="*/ 2147483647 w 95"/>
                <a:gd name="T7" fmla="*/ 2147483647 h 99"/>
                <a:gd name="T8" fmla="*/ 2147483647 w 95"/>
                <a:gd name="T9" fmla="*/ 2147483647 h 99"/>
                <a:gd name="T10" fmla="*/ 2147483647 w 95"/>
                <a:gd name="T11" fmla="*/ 2147483647 h 99"/>
                <a:gd name="T12" fmla="*/ 2147483647 w 95"/>
                <a:gd name="T13" fmla="*/ 2147483647 h 99"/>
                <a:gd name="T14" fmla="*/ 2147483647 w 95"/>
                <a:gd name="T15" fmla="*/ 2147483647 h 99"/>
                <a:gd name="T16" fmla="*/ 2147483647 w 95"/>
                <a:gd name="T17" fmla="*/ 2147483647 h 99"/>
                <a:gd name="T18" fmla="*/ 2147483647 w 95"/>
                <a:gd name="T19" fmla="*/ 2147483647 h 99"/>
                <a:gd name="T20" fmla="*/ 2147483647 w 95"/>
                <a:gd name="T21" fmla="*/ 2147483647 h 99"/>
                <a:gd name="T22" fmla="*/ 2147483647 w 95"/>
                <a:gd name="T23" fmla="*/ 2147483647 h 99"/>
                <a:gd name="T24" fmla="*/ 2147483647 w 95"/>
                <a:gd name="T25" fmla="*/ 2147483647 h 99"/>
                <a:gd name="T26" fmla="*/ 2147483647 w 95"/>
                <a:gd name="T27" fmla="*/ 2147483647 h 99"/>
                <a:gd name="T28" fmla="*/ 2147483647 w 95"/>
                <a:gd name="T29" fmla="*/ 2147483647 h 99"/>
                <a:gd name="T30" fmla="*/ 2147483647 w 95"/>
                <a:gd name="T31" fmla="*/ 2147483647 h 99"/>
                <a:gd name="T32" fmla="*/ 2147483647 w 95"/>
                <a:gd name="T33" fmla="*/ 2147483647 h 99"/>
                <a:gd name="T34" fmla="*/ 2147483647 w 95"/>
                <a:gd name="T35" fmla="*/ 2147483647 h 99"/>
                <a:gd name="T36" fmla="*/ 2147483647 w 95"/>
                <a:gd name="T37" fmla="*/ 2147483647 h 99"/>
                <a:gd name="T38" fmla="*/ 2147483647 w 95"/>
                <a:gd name="T39" fmla="*/ 2147483647 h 99"/>
                <a:gd name="T40" fmla="*/ 2147483647 w 95"/>
                <a:gd name="T41" fmla="*/ 2147483647 h 99"/>
                <a:gd name="T42" fmla="*/ 2147483647 w 95"/>
                <a:gd name="T43" fmla="*/ 2147483647 h 99"/>
                <a:gd name="T44" fmla="*/ 2147483647 w 95"/>
                <a:gd name="T45" fmla="*/ 0 h 99"/>
                <a:gd name="T46" fmla="*/ 2147483647 w 95"/>
                <a:gd name="T47" fmla="*/ 2147483647 h 99"/>
                <a:gd name="T48" fmla="*/ 2147483647 w 95"/>
                <a:gd name="T49" fmla="*/ 2147483647 h 99"/>
                <a:gd name="T50" fmla="*/ 2147483647 w 95"/>
                <a:gd name="T51" fmla="*/ 2147483647 h 99"/>
                <a:gd name="T52" fmla="*/ 2147483647 w 95"/>
                <a:gd name="T53" fmla="*/ 2147483647 h 99"/>
                <a:gd name="T54" fmla="*/ 2147483647 w 95"/>
                <a:gd name="T55" fmla="*/ 2147483647 h 99"/>
                <a:gd name="T56" fmla="*/ 0 w 95"/>
                <a:gd name="T57" fmla="*/ 2147483647 h 9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5"/>
                <a:gd name="T88" fmla="*/ 0 h 99"/>
                <a:gd name="T89" fmla="*/ 95 w 95"/>
                <a:gd name="T90" fmla="*/ 99 h 9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5" h="99">
                  <a:moveTo>
                    <a:pt x="0" y="44"/>
                  </a:moveTo>
                  <a:lnTo>
                    <a:pt x="2" y="42"/>
                  </a:lnTo>
                  <a:lnTo>
                    <a:pt x="8" y="39"/>
                  </a:lnTo>
                  <a:lnTo>
                    <a:pt x="15" y="35"/>
                  </a:lnTo>
                  <a:lnTo>
                    <a:pt x="25" y="30"/>
                  </a:lnTo>
                  <a:lnTo>
                    <a:pt x="36" y="26"/>
                  </a:lnTo>
                  <a:lnTo>
                    <a:pt x="47" y="26"/>
                  </a:lnTo>
                  <a:lnTo>
                    <a:pt x="56" y="28"/>
                  </a:lnTo>
                  <a:lnTo>
                    <a:pt x="64" y="35"/>
                  </a:lnTo>
                  <a:lnTo>
                    <a:pt x="70" y="53"/>
                  </a:lnTo>
                  <a:lnTo>
                    <a:pt x="68" y="71"/>
                  </a:lnTo>
                  <a:lnTo>
                    <a:pt x="59" y="86"/>
                  </a:lnTo>
                  <a:lnTo>
                    <a:pt x="47" y="99"/>
                  </a:lnTo>
                  <a:lnTo>
                    <a:pt x="51" y="96"/>
                  </a:lnTo>
                  <a:lnTo>
                    <a:pt x="59" y="90"/>
                  </a:lnTo>
                  <a:lnTo>
                    <a:pt x="69" y="81"/>
                  </a:lnTo>
                  <a:lnTo>
                    <a:pt x="81" y="69"/>
                  </a:lnTo>
                  <a:lnTo>
                    <a:pt x="90" y="55"/>
                  </a:lnTo>
                  <a:lnTo>
                    <a:pt x="95" y="40"/>
                  </a:lnTo>
                  <a:lnTo>
                    <a:pt x="92" y="26"/>
                  </a:lnTo>
                  <a:lnTo>
                    <a:pt x="82" y="10"/>
                  </a:lnTo>
                  <a:lnTo>
                    <a:pt x="65" y="1"/>
                  </a:lnTo>
                  <a:lnTo>
                    <a:pt x="51" y="0"/>
                  </a:lnTo>
                  <a:lnTo>
                    <a:pt x="37" y="4"/>
                  </a:lnTo>
                  <a:lnTo>
                    <a:pt x="24" y="13"/>
                  </a:lnTo>
                  <a:lnTo>
                    <a:pt x="14" y="23"/>
                  </a:lnTo>
                  <a:lnTo>
                    <a:pt x="6" y="33"/>
                  </a:lnTo>
                  <a:lnTo>
                    <a:pt x="1" y="41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90" name="Freeform 46"/>
            <p:cNvSpPr>
              <a:spLocks/>
            </p:cNvSpPr>
            <p:nvPr/>
          </p:nvSpPr>
          <p:spPr bwMode="auto">
            <a:xfrm>
              <a:off x="2692400" y="403225"/>
              <a:ext cx="152400" cy="153988"/>
            </a:xfrm>
            <a:custGeom>
              <a:avLst/>
              <a:gdLst>
                <a:gd name="T0" fmla="*/ 0 w 96"/>
                <a:gd name="T1" fmla="*/ 2147483647 h 97"/>
                <a:gd name="T2" fmla="*/ 2147483647 w 96"/>
                <a:gd name="T3" fmla="*/ 2147483647 h 97"/>
                <a:gd name="T4" fmla="*/ 2147483647 w 96"/>
                <a:gd name="T5" fmla="*/ 2147483647 h 97"/>
                <a:gd name="T6" fmla="*/ 2147483647 w 96"/>
                <a:gd name="T7" fmla="*/ 2147483647 h 97"/>
                <a:gd name="T8" fmla="*/ 2147483647 w 96"/>
                <a:gd name="T9" fmla="*/ 2147483647 h 97"/>
                <a:gd name="T10" fmla="*/ 2147483647 w 96"/>
                <a:gd name="T11" fmla="*/ 2147483647 h 97"/>
                <a:gd name="T12" fmla="*/ 2147483647 w 96"/>
                <a:gd name="T13" fmla="*/ 2147483647 h 97"/>
                <a:gd name="T14" fmla="*/ 2147483647 w 96"/>
                <a:gd name="T15" fmla="*/ 2147483647 h 97"/>
                <a:gd name="T16" fmla="*/ 2147483647 w 96"/>
                <a:gd name="T17" fmla="*/ 2147483647 h 97"/>
                <a:gd name="T18" fmla="*/ 2147483647 w 96"/>
                <a:gd name="T19" fmla="*/ 2147483647 h 97"/>
                <a:gd name="T20" fmla="*/ 2147483647 w 96"/>
                <a:gd name="T21" fmla="*/ 2147483647 h 97"/>
                <a:gd name="T22" fmla="*/ 2147483647 w 96"/>
                <a:gd name="T23" fmla="*/ 2147483647 h 97"/>
                <a:gd name="T24" fmla="*/ 2147483647 w 96"/>
                <a:gd name="T25" fmla="*/ 2147483647 h 97"/>
                <a:gd name="T26" fmla="*/ 2147483647 w 96"/>
                <a:gd name="T27" fmla="*/ 2147483647 h 97"/>
                <a:gd name="T28" fmla="*/ 2147483647 w 96"/>
                <a:gd name="T29" fmla="*/ 2147483647 h 97"/>
                <a:gd name="T30" fmla="*/ 2147483647 w 96"/>
                <a:gd name="T31" fmla="*/ 2147483647 h 97"/>
                <a:gd name="T32" fmla="*/ 2147483647 w 96"/>
                <a:gd name="T33" fmla="*/ 2147483647 h 97"/>
                <a:gd name="T34" fmla="*/ 2147483647 w 96"/>
                <a:gd name="T35" fmla="*/ 2147483647 h 97"/>
                <a:gd name="T36" fmla="*/ 2147483647 w 96"/>
                <a:gd name="T37" fmla="*/ 2147483647 h 97"/>
                <a:gd name="T38" fmla="*/ 2147483647 w 96"/>
                <a:gd name="T39" fmla="*/ 2147483647 h 97"/>
                <a:gd name="T40" fmla="*/ 2147483647 w 96"/>
                <a:gd name="T41" fmla="*/ 2147483647 h 97"/>
                <a:gd name="T42" fmla="*/ 2147483647 w 96"/>
                <a:gd name="T43" fmla="*/ 2147483647 h 97"/>
                <a:gd name="T44" fmla="*/ 2147483647 w 96"/>
                <a:gd name="T45" fmla="*/ 0 h 97"/>
                <a:gd name="T46" fmla="*/ 2147483647 w 96"/>
                <a:gd name="T47" fmla="*/ 2147483647 h 97"/>
                <a:gd name="T48" fmla="*/ 2147483647 w 96"/>
                <a:gd name="T49" fmla="*/ 2147483647 h 97"/>
                <a:gd name="T50" fmla="*/ 2147483647 w 96"/>
                <a:gd name="T51" fmla="*/ 2147483647 h 97"/>
                <a:gd name="T52" fmla="*/ 2147483647 w 96"/>
                <a:gd name="T53" fmla="*/ 2147483647 h 97"/>
                <a:gd name="T54" fmla="*/ 2147483647 w 96"/>
                <a:gd name="T55" fmla="*/ 2147483647 h 97"/>
                <a:gd name="T56" fmla="*/ 0 w 96"/>
                <a:gd name="T57" fmla="*/ 2147483647 h 9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97"/>
                <a:gd name="T89" fmla="*/ 96 w 96"/>
                <a:gd name="T90" fmla="*/ 97 h 9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97">
                  <a:moveTo>
                    <a:pt x="0" y="44"/>
                  </a:moveTo>
                  <a:lnTo>
                    <a:pt x="3" y="43"/>
                  </a:lnTo>
                  <a:lnTo>
                    <a:pt x="8" y="39"/>
                  </a:lnTo>
                  <a:lnTo>
                    <a:pt x="17" y="35"/>
                  </a:lnTo>
                  <a:lnTo>
                    <a:pt x="27" y="30"/>
                  </a:lnTo>
                  <a:lnTo>
                    <a:pt x="37" y="26"/>
                  </a:lnTo>
                  <a:lnTo>
                    <a:pt x="49" y="26"/>
                  </a:lnTo>
                  <a:lnTo>
                    <a:pt x="58" y="29"/>
                  </a:lnTo>
                  <a:lnTo>
                    <a:pt x="65" y="35"/>
                  </a:lnTo>
                  <a:lnTo>
                    <a:pt x="72" y="52"/>
                  </a:lnTo>
                  <a:lnTo>
                    <a:pt x="69" y="69"/>
                  </a:lnTo>
                  <a:lnTo>
                    <a:pt x="60" y="84"/>
                  </a:lnTo>
                  <a:lnTo>
                    <a:pt x="49" y="97"/>
                  </a:lnTo>
                  <a:lnTo>
                    <a:pt x="53" y="94"/>
                  </a:lnTo>
                  <a:lnTo>
                    <a:pt x="60" y="89"/>
                  </a:lnTo>
                  <a:lnTo>
                    <a:pt x="71" y="80"/>
                  </a:lnTo>
                  <a:lnTo>
                    <a:pt x="82" y="69"/>
                  </a:lnTo>
                  <a:lnTo>
                    <a:pt x="91" y="55"/>
                  </a:lnTo>
                  <a:lnTo>
                    <a:pt x="96" y="41"/>
                  </a:lnTo>
                  <a:lnTo>
                    <a:pt x="94" y="25"/>
                  </a:lnTo>
                  <a:lnTo>
                    <a:pt x="83" y="10"/>
                  </a:lnTo>
                  <a:lnTo>
                    <a:pt x="68" y="1"/>
                  </a:lnTo>
                  <a:lnTo>
                    <a:pt x="53" y="0"/>
                  </a:lnTo>
                  <a:lnTo>
                    <a:pt x="39" y="3"/>
                  </a:lnTo>
                  <a:lnTo>
                    <a:pt x="27" y="12"/>
                  </a:lnTo>
                  <a:lnTo>
                    <a:pt x="16" y="24"/>
                  </a:lnTo>
                  <a:lnTo>
                    <a:pt x="8" y="34"/>
                  </a:lnTo>
                  <a:lnTo>
                    <a:pt x="1" y="42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91" name="Freeform 47"/>
            <p:cNvSpPr>
              <a:spLocks/>
            </p:cNvSpPr>
            <p:nvPr/>
          </p:nvSpPr>
          <p:spPr bwMode="auto">
            <a:xfrm>
              <a:off x="2513013" y="273050"/>
              <a:ext cx="153988" cy="155575"/>
            </a:xfrm>
            <a:custGeom>
              <a:avLst/>
              <a:gdLst>
                <a:gd name="T0" fmla="*/ 0 w 97"/>
                <a:gd name="T1" fmla="*/ 2147483647 h 98"/>
                <a:gd name="T2" fmla="*/ 2147483647 w 97"/>
                <a:gd name="T3" fmla="*/ 2147483647 h 98"/>
                <a:gd name="T4" fmla="*/ 2147483647 w 97"/>
                <a:gd name="T5" fmla="*/ 2147483647 h 98"/>
                <a:gd name="T6" fmla="*/ 2147483647 w 97"/>
                <a:gd name="T7" fmla="*/ 2147483647 h 98"/>
                <a:gd name="T8" fmla="*/ 2147483647 w 97"/>
                <a:gd name="T9" fmla="*/ 2147483647 h 98"/>
                <a:gd name="T10" fmla="*/ 2147483647 w 97"/>
                <a:gd name="T11" fmla="*/ 2147483647 h 98"/>
                <a:gd name="T12" fmla="*/ 2147483647 w 97"/>
                <a:gd name="T13" fmla="*/ 2147483647 h 98"/>
                <a:gd name="T14" fmla="*/ 2147483647 w 97"/>
                <a:gd name="T15" fmla="*/ 2147483647 h 98"/>
                <a:gd name="T16" fmla="*/ 2147483647 w 97"/>
                <a:gd name="T17" fmla="*/ 2147483647 h 98"/>
                <a:gd name="T18" fmla="*/ 2147483647 w 97"/>
                <a:gd name="T19" fmla="*/ 2147483647 h 98"/>
                <a:gd name="T20" fmla="*/ 2147483647 w 97"/>
                <a:gd name="T21" fmla="*/ 2147483647 h 98"/>
                <a:gd name="T22" fmla="*/ 2147483647 w 97"/>
                <a:gd name="T23" fmla="*/ 2147483647 h 98"/>
                <a:gd name="T24" fmla="*/ 2147483647 w 97"/>
                <a:gd name="T25" fmla="*/ 2147483647 h 98"/>
                <a:gd name="T26" fmla="*/ 2147483647 w 97"/>
                <a:gd name="T27" fmla="*/ 2147483647 h 98"/>
                <a:gd name="T28" fmla="*/ 2147483647 w 97"/>
                <a:gd name="T29" fmla="*/ 2147483647 h 98"/>
                <a:gd name="T30" fmla="*/ 2147483647 w 97"/>
                <a:gd name="T31" fmla="*/ 2147483647 h 98"/>
                <a:gd name="T32" fmla="*/ 2147483647 w 97"/>
                <a:gd name="T33" fmla="*/ 2147483647 h 98"/>
                <a:gd name="T34" fmla="*/ 2147483647 w 97"/>
                <a:gd name="T35" fmla="*/ 2147483647 h 98"/>
                <a:gd name="T36" fmla="*/ 2147483647 w 97"/>
                <a:gd name="T37" fmla="*/ 2147483647 h 98"/>
                <a:gd name="T38" fmla="*/ 2147483647 w 97"/>
                <a:gd name="T39" fmla="*/ 2147483647 h 98"/>
                <a:gd name="T40" fmla="*/ 2147483647 w 97"/>
                <a:gd name="T41" fmla="*/ 2147483647 h 98"/>
                <a:gd name="T42" fmla="*/ 2147483647 w 97"/>
                <a:gd name="T43" fmla="*/ 2147483647 h 98"/>
                <a:gd name="T44" fmla="*/ 2147483647 w 97"/>
                <a:gd name="T45" fmla="*/ 0 h 98"/>
                <a:gd name="T46" fmla="*/ 2147483647 w 97"/>
                <a:gd name="T47" fmla="*/ 2147483647 h 98"/>
                <a:gd name="T48" fmla="*/ 2147483647 w 97"/>
                <a:gd name="T49" fmla="*/ 2147483647 h 98"/>
                <a:gd name="T50" fmla="*/ 2147483647 w 97"/>
                <a:gd name="T51" fmla="*/ 2147483647 h 98"/>
                <a:gd name="T52" fmla="*/ 2147483647 w 97"/>
                <a:gd name="T53" fmla="*/ 2147483647 h 98"/>
                <a:gd name="T54" fmla="*/ 2147483647 w 97"/>
                <a:gd name="T55" fmla="*/ 2147483647 h 98"/>
                <a:gd name="T56" fmla="*/ 0 w 97"/>
                <a:gd name="T57" fmla="*/ 2147483647 h 9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7"/>
                <a:gd name="T88" fmla="*/ 0 h 98"/>
                <a:gd name="T89" fmla="*/ 97 w 97"/>
                <a:gd name="T90" fmla="*/ 98 h 9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7" h="98">
                  <a:moveTo>
                    <a:pt x="0" y="44"/>
                  </a:moveTo>
                  <a:lnTo>
                    <a:pt x="3" y="43"/>
                  </a:lnTo>
                  <a:lnTo>
                    <a:pt x="8" y="39"/>
                  </a:lnTo>
                  <a:lnTo>
                    <a:pt x="17" y="35"/>
                  </a:lnTo>
                  <a:lnTo>
                    <a:pt x="27" y="30"/>
                  </a:lnTo>
                  <a:lnTo>
                    <a:pt x="38" y="28"/>
                  </a:lnTo>
                  <a:lnTo>
                    <a:pt x="48" y="26"/>
                  </a:lnTo>
                  <a:lnTo>
                    <a:pt x="57" y="29"/>
                  </a:lnTo>
                  <a:lnTo>
                    <a:pt x="64" y="37"/>
                  </a:lnTo>
                  <a:lnTo>
                    <a:pt x="71" y="55"/>
                  </a:lnTo>
                  <a:lnTo>
                    <a:pt x="68" y="71"/>
                  </a:lnTo>
                  <a:lnTo>
                    <a:pt x="61" y="85"/>
                  </a:lnTo>
                  <a:lnTo>
                    <a:pt x="49" y="98"/>
                  </a:lnTo>
                  <a:lnTo>
                    <a:pt x="53" y="96"/>
                  </a:lnTo>
                  <a:lnTo>
                    <a:pt x="61" y="91"/>
                  </a:lnTo>
                  <a:lnTo>
                    <a:pt x="71" y="80"/>
                  </a:lnTo>
                  <a:lnTo>
                    <a:pt x="82" y="69"/>
                  </a:lnTo>
                  <a:lnTo>
                    <a:pt x="91" y="56"/>
                  </a:lnTo>
                  <a:lnTo>
                    <a:pt x="97" y="41"/>
                  </a:lnTo>
                  <a:lnTo>
                    <a:pt x="94" y="26"/>
                  </a:lnTo>
                  <a:lnTo>
                    <a:pt x="84" y="11"/>
                  </a:lnTo>
                  <a:lnTo>
                    <a:pt x="67" y="2"/>
                  </a:lnTo>
                  <a:lnTo>
                    <a:pt x="53" y="0"/>
                  </a:lnTo>
                  <a:lnTo>
                    <a:pt x="38" y="5"/>
                  </a:lnTo>
                  <a:lnTo>
                    <a:pt x="26" y="14"/>
                  </a:lnTo>
                  <a:lnTo>
                    <a:pt x="16" y="24"/>
                  </a:lnTo>
                  <a:lnTo>
                    <a:pt x="7" y="34"/>
                  </a:lnTo>
                  <a:lnTo>
                    <a:pt x="2" y="42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92" name="Freeform 48"/>
            <p:cNvSpPr>
              <a:spLocks/>
            </p:cNvSpPr>
            <p:nvPr/>
          </p:nvSpPr>
          <p:spPr bwMode="auto">
            <a:xfrm>
              <a:off x="3379788" y="1057275"/>
              <a:ext cx="95250" cy="112713"/>
            </a:xfrm>
            <a:custGeom>
              <a:avLst/>
              <a:gdLst>
                <a:gd name="T0" fmla="*/ 2147483647 w 60"/>
                <a:gd name="T1" fmla="*/ 0 h 71"/>
                <a:gd name="T2" fmla="*/ 2147483647 w 60"/>
                <a:gd name="T3" fmla="*/ 2147483647 h 71"/>
                <a:gd name="T4" fmla="*/ 2147483647 w 60"/>
                <a:gd name="T5" fmla="*/ 2147483647 h 71"/>
                <a:gd name="T6" fmla="*/ 2147483647 w 60"/>
                <a:gd name="T7" fmla="*/ 2147483647 h 71"/>
                <a:gd name="T8" fmla="*/ 2147483647 w 60"/>
                <a:gd name="T9" fmla="*/ 2147483647 h 71"/>
                <a:gd name="T10" fmla="*/ 2147483647 w 60"/>
                <a:gd name="T11" fmla="*/ 2147483647 h 71"/>
                <a:gd name="T12" fmla="*/ 2147483647 w 60"/>
                <a:gd name="T13" fmla="*/ 2147483647 h 71"/>
                <a:gd name="T14" fmla="*/ 2147483647 w 60"/>
                <a:gd name="T15" fmla="*/ 2147483647 h 71"/>
                <a:gd name="T16" fmla="*/ 2147483647 w 60"/>
                <a:gd name="T17" fmla="*/ 2147483647 h 71"/>
                <a:gd name="T18" fmla="*/ 0 w 60"/>
                <a:gd name="T19" fmla="*/ 2147483647 h 71"/>
                <a:gd name="T20" fmla="*/ 2147483647 w 60"/>
                <a:gd name="T21" fmla="*/ 0 h 7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0"/>
                <a:gd name="T34" fmla="*/ 0 h 71"/>
                <a:gd name="T35" fmla="*/ 60 w 60"/>
                <a:gd name="T36" fmla="*/ 71 h 7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0" h="71">
                  <a:moveTo>
                    <a:pt x="60" y="0"/>
                  </a:moveTo>
                  <a:lnTo>
                    <a:pt x="55" y="71"/>
                  </a:lnTo>
                  <a:lnTo>
                    <a:pt x="54" y="71"/>
                  </a:lnTo>
                  <a:lnTo>
                    <a:pt x="50" y="68"/>
                  </a:lnTo>
                  <a:lnTo>
                    <a:pt x="44" y="64"/>
                  </a:lnTo>
                  <a:lnTo>
                    <a:pt x="36" y="59"/>
                  </a:lnTo>
                  <a:lnTo>
                    <a:pt x="27" y="53"/>
                  </a:lnTo>
                  <a:lnTo>
                    <a:pt x="17" y="45"/>
                  </a:lnTo>
                  <a:lnTo>
                    <a:pt x="8" y="35"/>
                  </a:lnTo>
                  <a:lnTo>
                    <a:pt x="0" y="22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93" name="Freeform 49"/>
            <p:cNvSpPr>
              <a:spLocks/>
            </p:cNvSpPr>
            <p:nvPr/>
          </p:nvSpPr>
          <p:spPr bwMode="auto">
            <a:xfrm>
              <a:off x="3538538" y="1122363"/>
              <a:ext cx="109538" cy="107950"/>
            </a:xfrm>
            <a:custGeom>
              <a:avLst/>
              <a:gdLst>
                <a:gd name="T0" fmla="*/ 2147483647 w 69"/>
                <a:gd name="T1" fmla="*/ 0 h 68"/>
                <a:gd name="T2" fmla="*/ 2147483647 w 69"/>
                <a:gd name="T3" fmla="*/ 2147483647 h 68"/>
                <a:gd name="T4" fmla="*/ 2147483647 w 69"/>
                <a:gd name="T5" fmla="*/ 2147483647 h 68"/>
                <a:gd name="T6" fmla="*/ 2147483647 w 69"/>
                <a:gd name="T7" fmla="*/ 2147483647 h 68"/>
                <a:gd name="T8" fmla="*/ 2147483647 w 69"/>
                <a:gd name="T9" fmla="*/ 2147483647 h 68"/>
                <a:gd name="T10" fmla="*/ 2147483647 w 69"/>
                <a:gd name="T11" fmla="*/ 2147483647 h 68"/>
                <a:gd name="T12" fmla="*/ 2147483647 w 69"/>
                <a:gd name="T13" fmla="*/ 2147483647 h 68"/>
                <a:gd name="T14" fmla="*/ 2147483647 w 69"/>
                <a:gd name="T15" fmla="*/ 2147483647 h 68"/>
                <a:gd name="T16" fmla="*/ 2147483647 w 69"/>
                <a:gd name="T17" fmla="*/ 2147483647 h 68"/>
                <a:gd name="T18" fmla="*/ 0 w 69"/>
                <a:gd name="T19" fmla="*/ 2147483647 h 68"/>
                <a:gd name="T20" fmla="*/ 2147483647 w 69"/>
                <a:gd name="T21" fmla="*/ 0 h 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9"/>
                <a:gd name="T34" fmla="*/ 0 h 68"/>
                <a:gd name="T35" fmla="*/ 69 w 69"/>
                <a:gd name="T36" fmla="*/ 68 h 6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9" h="68">
                  <a:moveTo>
                    <a:pt x="46" y="0"/>
                  </a:moveTo>
                  <a:lnTo>
                    <a:pt x="69" y="67"/>
                  </a:lnTo>
                  <a:lnTo>
                    <a:pt x="68" y="67"/>
                  </a:lnTo>
                  <a:lnTo>
                    <a:pt x="63" y="67"/>
                  </a:lnTo>
                  <a:lnTo>
                    <a:pt x="56" y="68"/>
                  </a:lnTo>
                  <a:lnTo>
                    <a:pt x="47" y="67"/>
                  </a:lnTo>
                  <a:lnTo>
                    <a:pt x="37" y="65"/>
                  </a:lnTo>
                  <a:lnTo>
                    <a:pt x="26" y="62"/>
                  </a:lnTo>
                  <a:lnTo>
                    <a:pt x="13" y="55"/>
                  </a:lnTo>
                  <a:lnTo>
                    <a:pt x="0" y="47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94" name="Freeform 50"/>
            <p:cNvSpPr>
              <a:spLocks/>
            </p:cNvSpPr>
            <p:nvPr/>
          </p:nvSpPr>
          <p:spPr bwMode="auto">
            <a:xfrm>
              <a:off x="3746500" y="1120775"/>
              <a:ext cx="115888" cy="103188"/>
            </a:xfrm>
            <a:custGeom>
              <a:avLst/>
              <a:gdLst>
                <a:gd name="T0" fmla="*/ 2147483647 w 73"/>
                <a:gd name="T1" fmla="*/ 0 h 65"/>
                <a:gd name="T2" fmla="*/ 2147483647 w 73"/>
                <a:gd name="T3" fmla="*/ 2147483647 h 65"/>
                <a:gd name="T4" fmla="*/ 2147483647 w 73"/>
                <a:gd name="T5" fmla="*/ 2147483647 h 65"/>
                <a:gd name="T6" fmla="*/ 2147483647 w 73"/>
                <a:gd name="T7" fmla="*/ 2147483647 h 65"/>
                <a:gd name="T8" fmla="*/ 2147483647 w 73"/>
                <a:gd name="T9" fmla="*/ 2147483647 h 65"/>
                <a:gd name="T10" fmla="*/ 2147483647 w 73"/>
                <a:gd name="T11" fmla="*/ 2147483647 h 65"/>
                <a:gd name="T12" fmla="*/ 2147483647 w 73"/>
                <a:gd name="T13" fmla="*/ 2147483647 h 65"/>
                <a:gd name="T14" fmla="*/ 2147483647 w 73"/>
                <a:gd name="T15" fmla="*/ 2147483647 h 65"/>
                <a:gd name="T16" fmla="*/ 2147483647 w 73"/>
                <a:gd name="T17" fmla="*/ 2147483647 h 65"/>
                <a:gd name="T18" fmla="*/ 0 w 73"/>
                <a:gd name="T19" fmla="*/ 2147483647 h 65"/>
                <a:gd name="T20" fmla="*/ 2147483647 w 73"/>
                <a:gd name="T21" fmla="*/ 0 h 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3"/>
                <a:gd name="T34" fmla="*/ 0 h 65"/>
                <a:gd name="T35" fmla="*/ 73 w 73"/>
                <a:gd name="T36" fmla="*/ 65 h 6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3" h="65">
                  <a:moveTo>
                    <a:pt x="20" y="0"/>
                  </a:moveTo>
                  <a:lnTo>
                    <a:pt x="73" y="47"/>
                  </a:lnTo>
                  <a:lnTo>
                    <a:pt x="71" y="48"/>
                  </a:lnTo>
                  <a:lnTo>
                    <a:pt x="68" y="51"/>
                  </a:lnTo>
                  <a:lnTo>
                    <a:pt x="61" y="54"/>
                  </a:lnTo>
                  <a:lnTo>
                    <a:pt x="52" y="57"/>
                  </a:lnTo>
                  <a:lnTo>
                    <a:pt x="42" y="61"/>
                  </a:lnTo>
                  <a:lnTo>
                    <a:pt x="29" y="64"/>
                  </a:lnTo>
                  <a:lnTo>
                    <a:pt x="15" y="65"/>
                  </a:lnTo>
                  <a:lnTo>
                    <a:pt x="0" y="6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95" name="Freeform 51"/>
            <p:cNvSpPr>
              <a:spLocks/>
            </p:cNvSpPr>
            <p:nvPr/>
          </p:nvSpPr>
          <p:spPr bwMode="auto">
            <a:xfrm>
              <a:off x="5545138" y="717550"/>
              <a:ext cx="92075" cy="95250"/>
            </a:xfrm>
            <a:custGeom>
              <a:avLst/>
              <a:gdLst>
                <a:gd name="T0" fmla="*/ 2147483647 w 58"/>
                <a:gd name="T1" fmla="*/ 2147483647 h 60"/>
                <a:gd name="T2" fmla="*/ 2147483647 w 58"/>
                <a:gd name="T3" fmla="*/ 2147483647 h 60"/>
                <a:gd name="T4" fmla="*/ 2147483647 w 58"/>
                <a:gd name="T5" fmla="*/ 2147483647 h 60"/>
                <a:gd name="T6" fmla="*/ 2147483647 w 58"/>
                <a:gd name="T7" fmla="*/ 2147483647 h 60"/>
                <a:gd name="T8" fmla="*/ 2147483647 w 58"/>
                <a:gd name="T9" fmla="*/ 2147483647 h 60"/>
                <a:gd name="T10" fmla="*/ 2147483647 w 58"/>
                <a:gd name="T11" fmla="*/ 2147483647 h 60"/>
                <a:gd name="T12" fmla="*/ 2147483647 w 58"/>
                <a:gd name="T13" fmla="*/ 2147483647 h 60"/>
                <a:gd name="T14" fmla="*/ 2147483647 w 58"/>
                <a:gd name="T15" fmla="*/ 2147483647 h 60"/>
                <a:gd name="T16" fmla="*/ 2147483647 w 58"/>
                <a:gd name="T17" fmla="*/ 2147483647 h 60"/>
                <a:gd name="T18" fmla="*/ 2147483647 w 58"/>
                <a:gd name="T19" fmla="*/ 0 h 60"/>
                <a:gd name="T20" fmla="*/ 2147483647 w 58"/>
                <a:gd name="T21" fmla="*/ 0 h 60"/>
                <a:gd name="T22" fmla="*/ 2147483647 w 58"/>
                <a:gd name="T23" fmla="*/ 2147483647 h 60"/>
                <a:gd name="T24" fmla="*/ 2147483647 w 58"/>
                <a:gd name="T25" fmla="*/ 2147483647 h 60"/>
                <a:gd name="T26" fmla="*/ 2147483647 w 58"/>
                <a:gd name="T27" fmla="*/ 2147483647 h 60"/>
                <a:gd name="T28" fmla="*/ 0 w 58"/>
                <a:gd name="T29" fmla="*/ 2147483647 h 60"/>
                <a:gd name="T30" fmla="*/ 2147483647 w 58"/>
                <a:gd name="T31" fmla="*/ 2147483647 h 60"/>
                <a:gd name="T32" fmla="*/ 2147483647 w 58"/>
                <a:gd name="T33" fmla="*/ 2147483647 h 60"/>
                <a:gd name="T34" fmla="*/ 2147483647 w 58"/>
                <a:gd name="T35" fmla="*/ 2147483647 h 60"/>
                <a:gd name="T36" fmla="*/ 2147483647 w 58"/>
                <a:gd name="T37" fmla="*/ 2147483647 h 60"/>
                <a:gd name="T38" fmla="*/ 2147483647 w 58"/>
                <a:gd name="T39" fmla="*/ 2147483647 h 60"/>
                <a:gd name="T40" fmla="*/ 2147483647 w 58"/>
                <a:gd name="T41" fmla="*/ 2147483647 h 60"/>
                <a:gd name="T42" fmla="*/ 2147483647 w 58"/>
                <a:gd name="T43" fmla="*/ 2147483647 h 60"/>
                <a:gd name="T44" fmla="*/ 2147483647 w 58"/>
                <a:gd name="T45" fmla="*/ 2147483647 h 60"/>
                <a:gd name="T46" fmla="*/ 2147483647 w 58"/>
                <a:gd name="T47" fmla="*/ 2147483647 h 60"/>
                <a:gd name="T48" fmla="*/ 2147483647 w 58"/>
                <a:gd name="T49" fmla="*/ 2147483647 h 6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8"/>
                <a:gd name="T76" fmla="*/ 0 h 60"/>
                <a:gd name="T77" fmla="*/ 58 w 58"/>
                <a:gd name="T78" fmla="*/ 60 h 6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8" h="60">
                  <a:moveTo>
                    <a:pt x="54" y="58"/>
                  </a:moveTo>
                  <a:lnTo>
                    <a:pt x="58" y="50"/>
                  </a:lnTo>
                  <a:lnTo>
                    <a:pt x="58" y="39"/>
                  </a:lnTo>
                  <a:lnTo>
                    <a:pt x="54" y="27"/>
                  </a:lnTo>
                  <a:lnTo>
                    <a:pt x="46" y="15"/>
                  </a:lnTo>
                  <a:lnTo>
                    <a:pt x="41" y="10"/>
                  </a:lnTo>
                  <a:lnTo>
                    <a:pt x="36" y="7"/>
                  </a:lnTo>
                  <a:lnTo>
                    <a:pt x="31" y="4"/>
                  </a:lnTo>
                  <a:lnTo>
                    <a:pt x="25" y="1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11" y="1"/>
                  </a:lnTo>
                  <a:lnTo>
                    <a:pt x="7" y="4"/>
                  </a:lnTo>
                  <a:lnTo>
                    <a:pt x="2" y="12"/>
                  </a:lnTo>
                  <a:lnTo>
                    <a:pt x="0" y="22"/>
                  </a:lnTo>
                  <a:lnTo>
                    <a:pt x="4" y="33"/>
                  </a:lnTo>
                  <a:lnTo>
                    <a:pt x="12" y="45"/>
                  </a:lnTo>
                  <a:lnTo>
                    <a:pt x="17" y="50"/>
                  </a:lnTo>
                  <a:lnTo>
                    <a:pt x="23" y="54"/>
                  </a:lnTo>
                  <a:lnTo>
                    <a:pt x="29" y="56"/>
                  </a:lnTo>
                  <a:lnTo>
                    <a:pt x="34" y="59"/>
                  </a:lnTo>
                  <a:lnTo>
                    <a:pt x="40" y="60"/>
                  </a:lnTo>
                  <a:lnTo>
                    <a:pt x="45" y="60"/>
                  </a:lnTo>
                  <a:lnTo>
                    <a:pt x="49" y="59"/>
                  </a:lnTo>
                  <a:lnTo>
                    <a:pt x="54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96" name="Freeform 52"/>
            <p:cNvSpPr>
              <a:spLocks/>
            </p:cNvSpPr>
            <p:nvPr/>
          </p:nvSpPr>
          <p:spPr bwMode="auto">
            <a:xfrm>
              <a:off x="5780088" y="635000"/>
              <a:ext cx="88900" cy="96838"/>
            </a:xfrm>
            <a:custGeom>
              <a:avLst/>
              <a:gdLst>
                <a:gd name="T0" fmla="*/ 2147483647 w 56"/>
                <a:gd name="T1" fmla="*/ 2147483647 h 61"/>
                <a:gd name="T2" fmla="*/ 2147483647 w 56"/>
                <a:gd name="T3" fmla="*/ 2147483647 h 61"/>
                <a:gd name="T4" fmla="*/ 2147483647 w 56"/>
                <a:gd name="T5" fmla="*/ 2147483647 h 61"/>
                <a:gd name="T6" fmla="*/ 2147483647 w 56"/>
                <a:gd name="T7" fmla="*/ 2147483647 h 61"/>
                <a:gd name="T8" fmla="*/ 2147483647 w 56"/>
                <a:gd name="T9" fmla="*/ 2147483647 h 61"/>
                <a:gd name="T10" fmla="*/ 2147483647 w 56"/>
                <a:gd name="T11" fmla="*/ 2147483647 h 61"/>
                <a:gd name="T12" fmla="*/ 2147483647 w 56"/>
                <a:gd name="T13" fmla="*/ 2147483647 h 61"/>
                <a:gd name="T14" fmla="*/ 2147483647 w 56"/>
                <a:gd name="T15" fmla="*/ 2147483647 h 61"/>
                <a:gd name="T16" fmla="*/ 2147483647 w 56"/>
                <a:gd name="T17" fmla="*/ 2147483647 h 61"/>
                <a:gd name="T18" fmla="*/ 2147483647 w 56"/>
                <a:gd name="T19" fmla="*/ 0 h 61"/>
                <a:gd name="T20" fmla="*/ 2147483647 w 56"/>
                <a:gd name="T21" fmla="*/ 0 h 61"/>
                <a:gd name="T22" fmla="*/ 2147483647 w 56"/>
                <a:gd name="T23" fmla="*/ 2147483647 h 61"/>
                <a:gd name="T24" fmla="*/ 2147483647 w 56"/>
                <a:gd name="T25" fmla="*/ 2147483647 h 61"/>
                <a:gd name="T26" fmla="*/ 0 w 56"/>
                <a:gd name="T27" fmla="*/ 2147483647 h 61"/>
                <a:gd name="T28" fmla="*/ 0 w 56"/>
                <a:gd name="T29" fmla="*/ 2147483647 h 61"/>
                <a:gd name="T30" fmla="*/ 2147483647 w 56"/>
                <a:gd name="T31" fmla="*/ 2147483647 h 61"/>
                <a:gd name="T32" fmla="*/ 2147483647 w 56"/>
                <a:gd name="T33" fmla="*/ 2147483647 h 61"/>
                <a:gd name="T34" fmla="*/ 2147483647 w 56"/>
                <a:gd name="T35" fmla="*/ 2147483647 h 61"/>
                <a:gd name="T36" fmla="*/ 2147483647 w 56"/>
                <a:gd name="T37" fmla="*/ 2147483647 h 61"/>
                <a:gd name="T38" fmla="*/ 2147483647 w 56"/>
                <a:gd name="T39" fmla="*/ 2147483647 h 61"/>
                <a:gd name="T40" fmla="*/ 2147483647 w 56"/>
                <a:gd name="T41" fmla="*/ 2147483647 h 61"/>
                <a:gd name="T42" fmla="*/ 2147483647 w 56"/>
                <a:gd name="T43" fmla="*/ 2147483647 h 61"/>
                <a:gd name="T44" fmla="*/ 2147483647 w 56"/>
                <a:gd name="T45" fmla="*/ 2147483647 h 61"/>
                <a:gd name="T46" fmla="*/ 2147483647 w 56"/>
                <a:gd name="T47" fmla="*/ 2147483647 h 61"/>
                <a:gd name="T48" fmla="*/ 2147483647 w 56"/>
                <a:gd name="T49" fmla="*/ 2147483647 h 6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6"/>
                <a:gd name="T76" fmla="*/ 0 h 61"/>
                <a:gd name="T77" fmla="*/ 56 w 56"/>
                <a:gd name="T78" fmla="*/ 61 h 6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6" h="61">
                  <a:moveTo>
                    <a:pt x="51" y="59"/>
                  </a:moveTo>
                  <a:lnTo>
                    <a:pt x="55" y="51"/>
                  </a:lnTo>
                  <a:lnTo>
                    <a:pt x="56" y="39"/>
                  </a:lnTo>
                  <a:lnTo>
                    <a:pt x="52" y="28"/>
                  </a:lnTo>
                  <a:lnTo>
                    <a:pt x="46" y="16"/>
                  </a:lnTo>
                  <a:lnTo>
                    <a:pt x="41" y="11"/>
                  </a:lnTo>
                  <a:lnTo>
                    <a:pt x="34" y="7"/>
                  </a:lnTo>
                  <a:lnTo>
                    <a:pt x="29" y="3"/>
                  </a:lnTo>
                  <a:lnTo>
                    <a:pt x="23" y="1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3"/>
                  </a:lnTo>
                  <a:lnTo>
                    <a:pt x="0" y="11"/>
                  </a:lnTo>
                  <a:lnTo>
                    <a:pt x="0" y="21"/>
                  </a:lnTo>
                  <a:lnTo>
                    <a:pt x="4" y="33"/>
                  </a:lnTo>
                  <a:lnTo>
                    <a:pt x="11" y="46"/>
                  </a:lnTo>
                  <a:lnTo>
                    <a:pt x="16" y="51"/>
                  </a:lnTo>
                  <a:lnTo>
                    <a:pt x="21" y="55"/>
                  </a:lnTo>
                  <a:lnTo>
                    <a:pt x="27" y="57"/>
                  </a:lnTo>
                  <a:lnTo>
                    <a:pt x="33" y="60"/>
                  </a:lnTo>
                  <a:lnTo>
                    <a:pt x="38" y="60"/>
                  </a:lnTo>
                  <a:lnTo>
                    <a:pt x="43" y="61"/>
                  </a:lnTo>
                  <a:lnTo>
                    <a:pt x="47" y="60"/>
                  </a:lnTo>
                  <a:lnTo>
                    <a:pt x="51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97" name="Freeform 53"/>
            <p:cNvSpPr>
              <a:spLocks/>
            </p:cNvSpPr>
            <p:nvPr/>
          </p:nvSpPr>
          <p:spPr bwMode="auto">
            <a:xfrm>
              <a:off x="5962650" y="509588"/>
              <a:ext cx="88900" cy="98425"/>
            </a:xfrm>
            <a:custGeom>
              <a:avLst/>
              <a:gdLst>
                <a:gd name="T0" fmla="*/ 2147483647 w 56"/>
                <a:gd name="T1" fmla="*/ 2147483647 h 62"/>
                <a:gd name="T2" fmla="*/ 2147483647 w 56"/>
                <a:gd name="T3" fmla="*/ 2147483647 h 62"/>
                <a:gd name="T4" fmla="*/ 2147483647 w 56"/>
                <a:gd name="T5" fmla="*/ 2147483647 h 62"/>
                <a:gd name="T6" fmla="*/ 2147483647 w 56"/>
                <a:gd name="T7" fmla="*/ 2147483647 h 62"/>
                <a:gd name="T8" fmla="*/ 2147483647 w 56"/>
                <a:gd name="T9" fmla="*/ 2147483647 h 62"/>
                <a:gd name="T10" fmla="*/ 2147483647 w 56"/>
                <a:gd name="T11" fmla="*/ 2147483647 h 62"/>
                <a:gd name="T12" fmla="*/ 2147483647 w 56"/>
                <a:gd name="T13" fmla="*/ 2147483647 h 62"/>
                <a:gd name="T14" fmla="*/ 2147483647 w 56"/>
                <a:gd name="T15" fmla="*/ 2147483647 h 62"/>
                <a:gd name="T16" fmla="*/ 2147483647 w 56"/>
                <a:gd name="T17" fmla="*/ 0 h 62"/>
                <a:gd name="T18" fmla="*/ 2147483647 w 56"/>
                <a:gd name="T19" fmla="*/ 0 h 62"/>
                <a:gd name="T20" fmla="*/ 2147483647 w 56"/>
                <a:gd name="T21" fmla="*/ 0 h 62"/>
                <a:gd name="T22" fmla="*/ 2147483647 w 56"/>
                <a:gd name="T23" fmla="*/ 2147483647 h 62"/>
                <a:gd name="T24" fmla="*/ 2147483647 w 56"/>
                <a:gd name="T25" fmla="*/ 2147483647 h 62"/>
                <a:gd name="T26" fmla="*/ 0 w 56"/>
                <a:gd name="T27" fmla="*/ 2147483647 h 62"/>
                <a:gd name="T28" fmla="*/ 0 w 56"/>
                <a:gd name="T29" fmla="*/ 2147483647 h 62"/>
                <a:gd name="T30" fmla="*/ 2147483647 w 56"/>
                <a:gd name="T31" fmla="*/ 2147483647 h 62"/>
                <a:gd name="T32" fmla="*/ 2147483647 w 56"/>
                <a:gd name="T33" fmla="*/ 2147483647 h 62"/>
                <a:gd name="T34" fmla="*/ 2147483647 w 56"/>
                <a:gd name="T35" fmla="*/ 2147483647 h 62"/>
                <a:gd name="T36" fmla="*/ 2147483647 w 56"/>
                <a:gd name="T37" fmla="*/ 2147483647 h 62"/>
                <a:gd name="T38" fmla="*/ 2147483647 w 56"/>
                <a:gd name="T39" fmla="*/ 2147483647 h 62"/>
                <a:gd name="T40" fmla="*/ 2147483647 w 56"/>
                <a:gd name="T41" fmla="*/ 2147483647 h 62"/>
                <a:gd name="T42" fmla="*/ 2147483647 w 56"/>
                <a:gd name="T43" fmla="*/ 2147483647 h 62"/>
                <a:gd name="T44" fmla="*/ 2147483647 w 56"/>
                <a:gd name="T45" fmla="*/ 2147483647 h 62"/>
                <a:gd name="T46" fmla="*/ 2147483647 w 56"/>
                <a:gd name="T47" fmla="*/ 2147483647 h 62"/>
                <a:gd name="T48" fmla="*/ 2147483647 w 56"/>
                <a:gd name="T49" fmla="*/ 2147483647 h 6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6"/>
                <a:gd name="T76" fmla="*/ 0 h 62"/>
                <a:gd name="T77" fmla="*/ 56 w 56"/>
                <a:gd name="T78" fmla="*/ 62 h 6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6" h="62">
                  <a:moveTo>
                    <a:pt x="51" y="59"/>
                  </a:moveTo>
                  <a:lnTo>
                    <a:pt x="56" y="52"/>
                  </a:lnTo>
                  <a:lnTo>
                    <a:pt x="56" y="40"/>
                  </a:lnTo>
                  <a:lnTo>
                    <a:pt x="52" y="29"/>
                  </a:lnTo>
                  <a:lnTo>
                    <a:pt x="45" y="17"/>
                  </a:lnTo>
                  <a:lnTo>
                    <a:pt x="40" y="12"/>
                  </a:lnTo>
                  <a:lnTo>
                    <a:pt x="33" y="7"/>
                  </a:lnTo>
                  <a:lnTo>
                    <a:pt x="28" y="3"/>
                  </a:lnTo>
                  <a:lnTo>
                    <a:pt x="23" y="0"/>
                  </a:lnTo>
                  <a:lnTo>
                    <a:pt x="18" y="0"/>
                  </a:lnTo>
                  <a:lnTo>
                    <a:pt x="13" y="0"/>
                  </a:lnTo>
                  <a:lnTo>
                    <a:pt x="9" y="2"/>
                  </a:lnTo>
                  <a:lnTo>
                    <a:pt x="5" y="4"/>
                  </a:lnTo>
                  <a:lnTo>
                    <a:pt x="0" y="12"/>
                  </a:lnTo>
                  <a:lnTo>
                    <a:pt x="0" y="22"/>
                  </a:lnTo>
                  <a:lnTo>
                    <a:pt x="3" y="32"/>
                  </a:lnTo>
                  <a:lnTo>
                    <a:pt x="10" y="44"/>
                  </a:lnTo>
                  <a:lnTo>
                    <a:pt x="15" y="49"/>
                  </a:lnTo>
                  <a:lnTo>
                    <a:pt x="20" y="54"/>
                  </a:lnTo>
                  <a:lnTo>
                    <a:pt x="27" y="58"/>
                  </a:lnTo>
                  <a:lnTo>
                    <a:pt x="32" y="61"/>
                  </a:lnTo>
                  <a:lnTo>
                    <a:pt x="37" y="62"/>
                  </a:lnTo>
                  <a:lnTo>
                    <a:pt x="42" y="62"/>
                  </a:lnTo>
                  <a:lnTo>
                    <a:pt x="47" y="61"/>
                  </a:lnTo>
                  <a:lnTo>
                    <a:pt x="51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98" name="Freeform 54"/>
            <p:cNvSpPr>
              <a:spLocks/>
            </p:cNvSpPr>
            <p:nvPr/>
          </p:nvSpPr>
          <p:spPr bwMode="auto">
            <a:xfrm>
              <a:off x="6137275" y="365125"/>
              <a:ext cx="88900" cy="98425"/>
            </a:xfrm>
            <a:custGeom>
              <a:avLst/>
              <a:gdLst>
                <a:gd name="T0" fmla="*/ 2147483647 w 56"/>
                <a:gd name="T1" fmla="*/ 2147483647 h 62"/>
                <a:gd name="T2" fmla="*/ 2147483647 w 56"/>
                <a:gd name="T3" fmla="*/ 2147483647 h 62"/>
                <a:gd name="T4" fmla="*/ 2147483647 w 56"/>
                <a:gd name="T5" fmla="*/ 2147483647 h 62"/>
                <a:gd name="T6" fmla="*/ 2147483647 w 56"/>
                <a:gd name="T7" fmla="*/ 2147483647 h 62"/>
                <a:gd name="T8" fmla="*/ 2147483647 w 56"/>
                <a:gd name="T9" fmla="*/ 2147483647 h 62"/>
                <a:gd name="T10" fmla="*/ 2147483647 w 56"/>
                <a:gd name="T11" fmla="*/ 2147483647 h 62"/>
                <a:gd name="T12" fmla="*/ 2147483647 w 56"/>
                <a:gd name="T13" fmla="*/ 2147483647 h 62"/>
                <a:gd name="T14" fmla="*/ 2147483647 w 56"/>
                <a:gd name="T15" fmla="*/ 2147483647 h 62"/>
                <a:gd name="T16" fmla="*/ 2147483647 w 56"/>
                <a:gd name="T17" fmla="*/ 2147483647 h 62"/>
                <a:gd name="T18" fmla="*/ 2147483647 w 56"/>
                <a:gd name="T19" fmla="*/ 0 h 62"/>
                <a:gd name="T20" fmla="*/ 2147483647 w 56"/>
                <a:gd name="T21" fmla="*/ 0 h 62"/>
                <a:gd name="T22" fmla="*/ 2147483647 w 56"/>
                <a:gd name="T23" fmla="*/ 2147483647 h 62"/>
                <a:gd name="T24" fmla="*/ 2147483647 w 56"/>
                <a:gd name="T25" fmla="*/ 2147483647 h 62"/>
                <a:gd name="T26" fmla="*/ 0 w 56"/>
                <a:gd name="T27" fmla="*/ 2147483647 h 62"/>
                <a:gd name="T28" fmla="*/ 0 w 56"/>
                <a:gd name="T29" fmla="*/ 2147483647 h 62"/>
                <a:gd name="T30" fmla="*/ 2147483647 w 56"/>
                <a:gd name="T31" fmla="*/ 2147483647 h 62"/>
                <a:gd name="T32" fmla="*/ 2147483647 w 56"/>
                <a:gd name="T33" fmla="*/ 2147483647 h 62"/>
                <a:gd name="T34" fmla="*/ 2147483647 w 56"/>
                <a:gd name="T35" fmla="*/ 2147483647 h 62"/>
                <a:gd name="T36" fmla="*/ 2147483647 w 56"/>
                <a:gd name="T37" fmla="*/ 2147483647 h 62"/>
                <a:gd name="T38" fmla="*/ 2147483647 w 56"/>
                <a:gd name="T39" fmla="*/ 2147483647 h 62"/>
                <a:gd name="T40" fmla="*/ 2147483647 w 56"/>
                <a:gd name="T41" fmla="*/ 2147483647 h 62"/>
                <a:gd name="T42" fmla="*/ 2147483647 w 56"/>
                <a:gd name="T43" fmla="*/ 2147483647 h 62"/>
                <a:gd name="T44" fmla="*/ 2147483647 w 56"/>
                <a:gd name="T45" fmla="*/ 2147483647 h 62"/>
                <a:gd name="T46" fmla="*/ 2147483647 w 56"/>
                <a:gd name="T47" fmla="*/ 2147483647 h 62"/>
                <a:gd name="T48" fmla="*/ 2147483647 w 56"/>
                <a:gd name="T49" fmla="*/ 2147483647 h 6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6"/>
                <a:gd name="T76" fmla="*/ 0 h 62"/>
                <a:gd name="T77" fmla="*/ 56 w 56"/>
                <a:gd name="T78" fmla="*/ 62 h 6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6" h="62">
                  <a:moveTo>
                    <a:pt x="50" y="59"/>
                  </a:moveTo>
                  <a:lnTo>
                    <a:pt x="55" y="52"/>
                  </a:lnTo>
                  <a:lnTo>
                    <a:pt x="56" y="40"/>
                  </a:lnTo>
                  <a:lnTo>
                    <a:pt x="53" y="29"/>
                  </a:lnTo>
                  <a:lnTo>
                    <a:pt x="46" y="17"/>
                  </a:lnTo>
                  <a:lnTo>
                    <a:pt x="41" y="12"/>
                  </a:lnTo>
                  <a:lnTo>
                    <a:pt x="35" y="8"/>
                  </a:lnTo>
                  <a:lnTo>
                    <a:pt x="30" y="4"/>
                  </a:lnTo>
                  <a:lnTo>
                    <a:pt x="23" y="2"/>
                  </a:lnTo>
                  <a:lnTo>
                    <a:pt x="18" y="0"/>
                  </a:lnTo>
                  <a:lnTo>
                    <a:pt x="13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2"/>
                  </a:lnTo>
                  <a:lnTo>
                    <a:pt x="0" y="22"/>
                  </a:lnTo>
                  <a:lnTo>
                    <a:pt x="4" y="34"/>
                  </a:lnTo>
                  <a:lnTo>
                    <a:pt x="12" y="47"/>
                  </a:lnTo>
                  <a:lnTo>
                    <a:pt x="17" y="52"/>
                  </a:lnTo>
                  <a:lnTo>
                    <a:pt x="22" y="56"/>
                  </a:lnTo>
                  <a:lnTo>
                    <a:pt x="27" y="58"/>
                  </a:lnTo>
                  <a:lnTo>
                    <a:pt x="33" y="61"/>
                  </a:lnTo>
                  <a:lnTo>
                    <a:pt x="39" y="62"/>
                  </a:lnTo>
                  <a:lnTo>
                    <a:pt x="42" y="62"/>
                  </a:lnTo>
                  <a:lnTo>
                    <a:pt x="46" y="61"/>
                  </a:lnTo>
                  <a:lnTo>
                    <a:pt x="50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99" name="Freeform 55"/>
            <p:cNvSpPr>
              <a:spLocks/>
            </p:cNvSpPr>
            <p:nvPr/>
          </p:nvSpPr>
          <p:spPr bwMode="auto">
            <a:xfrm>
              <a:off x="5665788" y="508000"/>
              <a:ext cx="152400" cy="157163"/>
            </a:xfrm>
            <a:custGeom>
              <a:avLst/>
              <a:gdLst>
                <a:gd name="T0" fmla="*/ 2147483647 w 96"/>
                <a:gd name="T1" fmla="*/ 2147483647 h 99"/>
                <a:gd name="T2" fmla="*/ 2147483647 w 96"/>
                <a:gd name="T3" fmla="*/ 2147483647 h 99"/>
                <a:gd name="T4" fmla="*/ 2147483647 w 96"/>
                <a:gd name="T5" fmla="*/ 2147483647 h 99"/>
                <a:gd name="T6" fmla="*/ 2147483647 w 96"/>
                <a:gd name="T7" fmla="*/ 2147483647 h 99"/>
                <a:gd name="T8" fmla="*/ 2147483647 w 96"/>
                <a:gd name="T9" fmla="*/ 2147483647 h 99"/>
                <a:gd name="T10" fmla="*/ 2147483647 w 96"/>
                <a:gd name="T11" fmla="*/ 2147483647 h 99"/>
                <a:gd name="T12" fmla="*/ 2147483647 w 96"/>
                <a:gd name="T13" fmla="*/ 2147483647 h 99"/>
                <a:gd name="T14" fmla="*/ 2147483647 w 96"/>
                <a:gd name="T15" fmla="*/ 2147483647 h 99"/>
                <a:gd name="T16" fmla="*/ 2147483647 w 96"/>
                <a:gd name="T17" fmla="*/ 2147483647 h 99"/>
                <a:gd name="T18" fmla="*/ 2147483647 w 96"/>
                <a:gd name="T19" fmla="*/ 2147483647 h 99"/>
                <a:gd name="T20" fmla="*/ 2147483647 w 96"/>
                <a:gd name="T21" fmla="*/ 2147483647 h 99"/>
                <a:gd name="T22" fmla="*/ 2147483647 w 96"/>
                <a:gd name="T23" fmla="*/ 2147483647 h 99"/>
                <a:gd name="T24" fmla="*/ 2147483647 w 96"/>
                <a:gd name="T25" fmla="*/ 2147483647 h 99"/>
                <a:gd name="T26" fmla="*/ 2147483647 w 96"/>
                <a:gd name="T27" fmla="*/ 2147483647 h 99"/>
                <a:gd name="T28" fmla="*/ 2147483647 w 96"/>
                <a:gd name="T29" fmla="*/ 2147483647 h 99"/>
                <a:gd name="T30" fmla="*/ 2147483647 w 96"/>
                <a:gd name="T31" fmla="*/ 2147483647 h 99"/>
                <a:gd name="T32" fmla="*/ 2147483647 w 96"/>
                <a:gd name="T33" fmla="*/ 2147483647 h 99"/>
                <a:gd name="T34" fmla="*/ 2147483647 w 96"/>
                <a:gd name="T35" fmla="*/ 2147483647 h 99"/>
                <a:gd name="T36" fmla="*/ 0 w 96"/>
                <a:gd name="T37" fmla="*/ 2147483647 h 99"/>
                <a:gd name="T38" fmla="*/ 2147483647 w 96"/>
                <a:gd name="T39" fmla="*/ 2147483647 h 99"/>
                <a:gd name="T40" fmla="*/ 2147483647 w 96"/>
                <a:gd name="T41" fmla="*/ 2147483647 h 99"/>
                <a:gd name="T42" fmla="*/ 2147483647 w 96"/>
                <a:gd name="T43" fmla="*/ 2147483647 h 99"/>
                <a:gd name="T44" fmla="*/ 2147483647 w 96"/>
                <a:gd name="T45" fmla="*/ 0 h 99"/>
                <a:gd name="T46" fmla="*/ 2147483647 w 96"/>
                <a:gd name="T47" fmla="*/ 2147483647 h 99"/>
                <a:gd name="T48" fmla="*/ 2147483647 w 96"/>
                <a:gd name="T49" fmla="*/ 2147483647 h 99"/>
                <a:gd name="T50" fmla="*/ 2147483647 w 96"/>
                <a:gd name="T51" fmla="*/ 2147483647 h 99"/>
                <a:gd name="T52" fmla="*/ 2147483647 w 96"/>
                <a:gd name="T53" fmla="*/ 2147483647 h 99"/>
                <a:gd name="T54" fmla="*/ 2147483647 w 96"/>
                <a:gd name="T55" fmla="*/ 2147483647 h 99"/>
                <a:gd name="T56" fmla="*/ 2147483647 w 96"/>
                <a:gd name="T57" fmla="*/ 2147483647 h 9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99"/>
                <a:gd name="T89" fmla="*/ 96 w 96"/>
                <a:gd name="T90" fmla="*/ 99 h 9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99">
                  <a:moveTo>
                    <a:pt x="96" y="44"/>
                  </a:moveTo>
                  <a:lnTo>
                    <a:pt x="93" y="42"/>
                  </a:lnTo>
                  <a:lnTo>
                    <a:pt x="88" y="39"/>
                  </a:lnTo>
                  <a:lnTo>
                    <a:pt x="79" y="35"/>
                  </a:lnTo>
                  <a:lnTo>
                    <a:pt x="69" y="30"/>
                  </a:lnTo>
                  <a:lnTo>
                    <a:pt x="59" y="26"/>
                  </a:lnTo>
                  <a:lnTo>
                    <a:pt x="47" y="26"/>
                  </a:lnTo>
                  <a:lnTo>
                    <a:pt x="38" y="28"/>
                  </a:lnTo>
                  <a:lnTo>
                    <a:pt x="32" y="35"/>
                  </a:lnTo>
                  <a:lnTo>
                    <a:pt x="26" y="53"/>
                  </a:lnTo>
                  <a:lnTo>
                    <a:pt x="27" y="71"/>
                  </a:lnTo>
                  <a:lnTo>
                    <a:pt x="35" y="86"/>
                  </a:lnTo>
                  <a:lnTo>
                    <a:pt x="46" y="99"/>
                  </a:lnTo>
                  <a:lnTo>
                    <a:pt x="43" y="96"/>
                  </a:lnTo>
                  <a:lnTo>
                    <a:pt x="35" y="90"/>
                  </a:lnTo>
                  <a:lnTo>
                    <a:pt x="24" y="81"/>
                  </a:lnTo>
                  <a:lnTo>
                    <a:pt x="14" y="69"/>
                  </a:lnTo>
                  <a:lnTo>
                    <a:pt x="5" y="55"/>
                  </a:lnTo>
                  <a:lnTo>
                    <a:pt x="0" y="40"/>
                  </a:lnTo>
                  <a:lnTo>
                    <a:pt x="3" y="26"/>
                  </a:lnTo>
                  <a:lnTo>
                    <a:pt x="13" y="10"/>
                  </a:lnTo>
                  <a:lnTo>
                    <a:pt x="29" y="1"/>
                  </a:lnTo>
                  <a:lnTo>
                    <a:pt x="45" y="0"/>
                  </a:lnTo>
                  <a:lnTo>
                    <a:pt x="59" y="4"/>
                  </a:lnTo>
                  <a:lnTo>
                    <a:pt x="70" y="13"/>
                  </a:lnTo>
                  <a:lnTo>
                    <a:pt x="81" y="23"/>
                  </a:lnTo>
                  <a:lnTo>
                    <a:pt x="90" y="33"/>
                  </a:lnTo>
                  <a:lnTo>
                    <a:pt x="95" y="41"/>
                  </a:lnTo>
                  <a:lnTo>
                    <a:pt x="96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500" name="Freeform 56"/>
            <p:cNvSpPr>
              <a:spLocks/>
            </p:cNvSpPr>
            <p:nvPr/>
          </p:nvSpPr>
          <p:spPr bwMode="auto">
            <a:xfrm>
              <a:off x="5856288" y="403225"/>
              <a:ext cx="152400" cy="153988"/>
            </a:xfrm>
            <a:custGeom>
              <a:avLst/>
              <a:gdLst>
                <a:gd name="T0" fmla="*/ 2147483647 w 96"/>
                <a:gd name="T1" fmla="*/ 2147483647 h 97"/>
                <a:gd name="T2" fmla="*/ 2147483647 w 96"/>
                <a:gd name="T3" fmla="*/ 2147483647 h 97"/>
                <a:gd name="T4" fmla="*/ 2147483647 w 96"/>
                <a:gd name="T5" fmla="*/ 2147483647 h 97"/>
                <a:gd name="T6" fmla="*/ 2147483647 w 96"/>
                <a:gd name="T7" fmla="*/ 2147483647 h 97"/>
                <a:gd name="T8" fmla="*/ 2147483647 w 96"/>
                <a:gd name="T9" fmla="*/ 2147483647 h 97"/>
                <a:gd name="T10" fmla="*/ 2147483647 w 96"/>
                <a:gd name="T11" fmla="*/ 2147483647 h 97"/>
                <a:gd name="T12" fmla="*/ 2147483647 w 96"/>
                <a:gd name="T13" fmla="*/ 2147483647 h 97"/>
                <a:gd name="T14" fmla="*/ 2147483647 w 96"/>
                <a:gd name="T15" fmla="*/ 2147483647 h 97"/>
                <a:gd name="T16" fmla="*/ 2147483647 w 96"/>
                <a:gd name="T17" fmla="*/ 2147483647 h 97"/>
                <a:gd name="T18" fmla="*/ 2147483647 w 96"/>
                <a:gd name="T19" fmla="*/ 2147483647 h 97"/>
                <a:gd name="T20" fmla="*/ 2147483647 w 96"/>
                <a:gd name="T21" fmla="*/ 2147483647 h 97"/>
                <a:gd name="T22" fmla="*/ 2147483647 w 96"/>
                <a:gd name="T23" fmla="*/ 2147483647 h 97"/>
                <a:gd name="T24" fmla="*/ 2147483647 w 96"/>
                <a:gd name="T25" fmla="*/ 2147483647 h 97"/>
                <a:gd name="T26" fmla="*/ 2147483647 w 96"/>
                <a:gd name="T27" fmla="*/ 2147483647 h 97"/>
                <a:gd name="T28" fmla="*/ 2147483647 w 96"/>
                <a:gd name="T29" fmla="*/ 2147483647 h 97"/>
                <a:gd name="T30" fmla="*/ 2147483647 w 96"/>
                <a:gd name="T31" fmla="*/ 2147483647 h 97"/>
                <a:gd name="T32" fmla="*/ 2147483647 w 96"/>
                <a:gd name="T33" fmla="*/ 2147483647 h 97"/>
                <a:gd name="T34" fmla="*/ 2147483647 w 96"/>
                <a:gd name="T35" fmla="*/ 2147483647 h 97"/>
                <a:gd name="T36" fmla="*/ 0 w 96"/>
                <a:gd name="T37" fmla="*/ 2147483647 h 97"/>
                <a:gd name="T38" fmla="*/ 2147483647 w 96"/>
                <a:gd name="T39" fmla="*/ 2147483647 h 97"/>
                <a:gd name="T40" fmla="*/ 2147483647 w 96"/>
                <a:gd name="T41" fmla="*/ 2147483647 h 97"/>
                <a:gd name="T42" fmla="*/ 2147483647 w 96"/>
                <a:gd name="T43" fmla="*/ 2147483647 h 97"/>
                <a:gd name="T44" fmla="*/ 2147483647 w 96"/>
                <a:gd name="T45" fmla="*/ 0 h 97"/>
                <a:gd name="T46" fmla="*/ 2147483647 w 96"/>
                <a:gd name="T47" fmla="*/ 2147483647 h 97"/>
                <a:gd name="T48" fmla="*/ 2147483647 w 96"/>
                <a:gd name="T49" fmla="*/ 2147483647 h 97"/>
                <a:gd name="T50" fmla="*/ 2147483647 w 96"/>
                <a:gd name="T51" fmla="*/ 2147483647 h 97"/>
                <a:gd name="T52" fmla="*/ 2147483647 w 96"/>
                <a:gd name="T53" fmla="*/ 2147483647 h 97"/>
                <a:gd name="T54" fmla="*/ 2147483647 w 96"/>
                <a:gd name="T55" fmla="*/ 2147483647 h 97"/>
                <a:gd name="T56" fmla="*/ 2147483647 w 96"/>
                <a:gd name="T57" fmla="*/ 2147483647 h 9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97"/>
                <a:gd name="T89" fmla="*/ 96 w 96"/>
                <a:gd name="T90" fmla="*/ 97 h 9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97">
                  <a:moveTo>
                    <a:pt x="96" y="44"/>
                  </a:moveTo>
                  <a:lnTo>
                    <a:pt x="94" y="43"/>
                  </a:lnTo>
                  <a:lnTo>
                    <a:pt x="89" y="39"/>
                  </a:lnTo>
                  <a:lnTo>
                    <a:pt x="80" y="35"/>
                  </a:lnTo>
                  <a:lnTo>
                    <a:pt x="70" y="30"/>
                  </a:lnTo>
                  <a:lnTo>
                    <a:pt x="58" y="26"/>
                  </a:lnTo>
                  <a:lnTo>
                    <a:pt x="48" y="26"/>
                  </a:lnTo>
                  <a:lnTo>
                    <a:pt x="39" y="29"/>
                  </a:lnTo>
                  <a:lnTo>
                    <a:pt x="32" y="35"/>
                  </a:lnTo>
                  <a:lnTo>
                    <a:pt x="25" y="52"/>
                  </a:lnTo>
                  <a:lnTo>
                    <a:pt x="26" y="69"/>
                  </a:lnTo>
                  <a:lnTo>
                    <a:pt x="34" y="84"/>
                  </a:lnTo>
                  <a:lnTo>
                    <a:pt x="45" y="97"/>
                  </a:lnTo>
                  <a:lnTo>
                    <a:pt x="43" y="94"/>
                  </a:lnTo>
                  <a:lnTo>
                    <a:pt x="34" y="89"/>
                  </a:lnTo>
                  <a:lnTo>
                    <a:pt x="23" y="80"/>
                  </a:lnTo>
                  <a:lnTo>
                    <a:pt x="13" y="69"/>
                  </a:lnTo>
                  <a:lnTo>
                    <a:pt x="4" y="55"/>
                  </a:lnTo>
                  <a:lnTo>
                    <a:pt x="0" y="41"/>
                  </a:lnTo>
                  <a:lnTo>
                    <a:pt x="2" y="25"/>
                  </a:lnTo>
                  <a:lnTo>
                    <a:pt x="12" y="10"/>
                  </a:lnTo>
                  <a:lnTo>
                    <a:pt x="27" y="1"/>
                  </a:lnTo>
                  <a:lnTo>
                    <a:pt x="43" y="0"/>
                  </a:lnTo>
                  <a:lnTo>
                    <a:pt x="57" y="3"/>
                  </a:lnTo>
                  <a:lnTo>
                    <a:pt x="70" y="12"/>
                  </a:lnTo>
                  <a:lnTo>
                    <a:pt x="81" y="24"/>
                  </a:lnTo>
                  <a:lnTo>
                    <a:pt x="89" y="34"/>
                  </a:lnTo>
                  <a:lnTo>
                    <a:pt x="95" y="42"/>
                  </a:lnTo>
                  <a:lnTo>
                    <a:pt x="96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501" name="Freeform 57"/>
            <p:cNvSpPr>
              <a:spLocks/>
            </p:cNvSpPr>
            <p:nvPr/>
          </p:nvSpPr>
          <p:spPr bwMode="auto">
            <a:xfrm>
              <a:off x="6037263" y="273050"/>
              <a:ext cx="150813" cy="155575"/>
            </a:xfrm>
            <a:custGeom>
              <a:avLst/>
              <a:gdLst>
                <a:gd name="T0" fmla="*/ 2147483647 w 95"/>
                <a:gd name="T1" fmla="*/ 2147483647 h 98"/>
                <a:gd name="T2" fmla="*/ 2147483647 w 95"/>
                <a:gd name="T3" fmla="*/ 2147483647 h 98"/>
                <a:gd name="T4" fmla="*/ 2147483647 w 95"/>
                <a:gd name="T5" fmla="*/ 2147483647 h 98"/>
                <a:gd name="T6" fmla="*/ 2147483647 w 95"/>
                <a:gd name="T7" fmla="*/ 2147483647 h 98"/>
                <a:gd name="T8" fmla="*/ 2147483647 w 95"/>
                <a:gd name="T9" fmla="*/ 2147483647 h 98"/>
                <a:gd name="T10" fmla="*/ 2147483647 w 95"/>
                <a:gd name="T11" fmla="*/ 2147483647 h 98"/>
                <a:gd name="T12" fmla="*/ 2147483647 w 95"/>
                <a:gd name="T13" fmla="*/ 2147483647 h 98"/>
                <a:gd name="T14" fmla="*/ 2147483647 w 95"/>
                <a:gd name="T15" fmla="*/ 2147483647 h 98"/>
                <a:gd name="T16" fmla="*/ 2147483647 w 95"/>
                <a:gd name="T17" fmla="*/ 2147483647 h 98"/>
                <a:gd name="T18" fmla="*/ 2147483647 w 95"/>
                <a:gd name="T19" fmla="*/ 2147483647 h 98"/>
                <a:gd name="T20" fmla="*/ 2147483647 w 95"/>
                <a:gd name="T21" fmla="*/ 2147483647 h 98"/>
                <a:gd name="T22" fmla="*/ 2147483647 w 95"/>
                <a:gd name="T23" fmla="*/ 2147483647 h 98"/>
                <a:gd name="T24" fmla="*/ 2147483647 w 95"/>
                <a:gd name="T25" fmla="*/ 2147483647 h 98"/>
                <a:gd name="T26" fmla="*/ 2147483647 w 95"/>
                <a:gd name="T27" fmla="*/ 2147483647 h 98"/>
                <a:gd name="T28" fmla="*/ 2147483647 w 95"/>
                <a:gd name="T29" fmla="*/ 2147483647 h 98"/>
                <a:gd name="T30" fmla="*/ 2147483647 w 95"/>
                <a:gd name="T31" fmla="*/ 2147483647 h 98"/>
                <a:gd name="T32" fmla="*/ 2147483647 w 95"/>
                <a:gd name="T33" fmla="*/ 2147483647 h 98"/>
                <a:gd name="T34" fmla="*/ 2147483647 w 95"/>
                <a:gd name="T35" fmla="*/ 2147483647 h 98"/>
                <a:gd name="T36" fmla="*/ 0 w 95"/>
                <a:gd name="T37" fmla="*/ 2147483647 h 98"/>
                <a:gd name="T38" fmla="*/ 2147483647 w 95"/>
                <a:gd name="T39" fmla="*/ 2147483647 h 98"/>
                <a:gd name="T40" fmla="*/ 2147483647 w 95"/>
                <a:gd name="T41" fmla="*/ 2147483647 h 98"/>
                <a:gd name="T42" fmla="*/ 2147483647 w 95"/>
                <a:gd name="T43" fmla="*/ 2147483647 h 98"/>
                <a:gd name="T44" fmla="*/ 2147483647 w 95"/>
                <a:gd name="T45" fmla="*/ 0 h 98"/>
                <a:gd name="T46" fmla="*/ 2147483647 w 95"/>
                <a:gd name="T47" fmla="*/ 2147483647 h 98"/>
                <a:gd name="T48" fmla="*/ 2147483647 w 95"/>
                <a:gd name="T49" fmla="*/ 2147483647 h 98"/>
                <a:gd name="T50" fmla="*/ 2147483647 w 95"/>
                <a:gd name="T51" fmla="*/ 2147483647 h 98"/>
                <a:gd name="T52" fmla="*/ 2147483647 w 95"/>
                <a:gd name="T53" fmla="*/ 2147483647 h 98"/>
                <a:gd name="T54" fmla="*/ 2147483647 w 95"/>
                <a:gd name="T55" fmla="*/ 2147483647 h 98"/>
                <a:gd name="T56" fmla="*/ 2147483647 w 95"/>
                <a:gd name="T57" fmla="*/ 2147483647 h 9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5"/>
                <a:gd name="T88" fmla="*/ 0 h 98"/>
                <a:gd name="T89" fmla="*/ 95 w 95"/>
                <a:gd name="T90" fmla="*/ 98 h 9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5" h="98">
                  <a:moveTo>
                    <a:pt x="95" y="44"/>
                  </a:moveTo>
                  <a:lnTo>
                    <a:pt x="93" y="43"/>
                  </a:lnTo>
                  <a:lnTo>
                    <a:pt x="87" y="39"/>
                  </a:lnTo>
                  <a:lnTo>
                    <a:pt x="78" y="35"/>
                  </a:lnTo>
                  <a:lnTo>
                    <a:pt x="68" y="30"/>
                  </a:lnTo>
                  <a:lnTo>
                    <a:pt x="58" y="28"/>
                  </a:lnTo>
                  <a:lnTo>
                    <a:pt x="46" y="26"/>
                  </a:lnTo>
                  <a:lnTo>
                    <a:pt x="38" y="29"/>
                  </a:lnTo>
                  <a:lnTo>
                    <a:pt x="31" y="37"/>
                  </a:lnTo>
                  <a:lnTo>
                    <a:pt x="25" y="55"/>
                  </a:lnTo>
                  <a:lnTo>
                    <a:pt x="27" y="71"/>
                  </a:lnTo>
                  <a:lnTo>
                    <a:pt x="35" y="85"/>
                  </a:lnTo>
                  <a:lnTo>
                    <a:pt x="45" y="98"/>
                  </a:lnTo>
                  <a:lnTo>
                    <a:pt x="43" y="96"/>
                  </a:lnTo>
                  <a:lnTo>
                    <a:pt x="34" y="91"/>
                  </a:lnTo>
                  <a:lnTo>
                    <a:pt x="23" y="80"/>
                  </a:lnTo>
                  <a:lnTo>
                    <a:pt x="13" y="69"/>
                  </a:lnTo>
                  <a:lnTo>
                    <a:pt x="4" y="56"/>
                  </a:lnTo>
                  <a:lnTo>
                    <a:pt x="0" y="41"/>
                  </a:lnTo>
                  <a:lnTo>
                    <a:pt x="3" y="26"/>
                  </a:lnTo>
                  <a:lnTo>
                    <a:pt x="13" y="11"/>
                  </a:lnTo>
                  <a:lnTo>
                    <a:pt x="29" y="2"/>
                  </a:lnTo>
                  <a:lnTo>
                    <a:pt x="44" y="0"/>
                  </a:lnTo>
                  <a:lnTo>
                    <a:pt x="57" y="5"/>
                  </a:lnTo>
                  <a:lnTo>
                    <a:pt x="70" y="14"/>
                  </a:lnTo>
                  <a:lnTo>
                    <a:pt x="80" y="24"/>
                  </a:lnTo>
                  <a:lnTo>
                    <a:pt x="89" y="34"/>
                  </a:lnTo>
                  <a:lnTo>
                    <a:pt x="94" y="42"/>
                  </a:lnTo>
                  <a:lnTo>
                    <a:pt x="95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502" name="Freeform 58"/>
            <p:cNvSpPr>
              <a:spLocks/>
            </p:cNvSpPr>
            <p:nvPr/>
          </p:nvSpPr>
          <p:spPr bwMode="auto">
            <a:xfrm>
              <a:off x="5222875" y="1057275"/>
              <a:ext cx="101600" cy="112713"/>
            </a:xfrm>
            <a:custGeom>
              <a:avLst/>
              <a:gdLst>
                <a:gd name="T0" fmla="*/ 0 w 64"/>
                <a:gd name="T1" fmla="*/ 0 h 71"/>
                <a:gd name="T2" fmla="*/ 2147483647 w 64"/>
                <a:gd name="T3" fmla="*/ 2147483647 h 71"/>
                <a:gd name="T4" fmla="*/ 2147483647 w 64"/>
                <a:gd name="T5" fmla="*/ 2147483647 h 71"/>
                <a:gd name="T6" fmla="*/ 2147483647 w 64"/>
                <a:gd name="T7" fmla="*/ 2147483647 h 71"/>
                <a:gd name="T8" fmla="*/ 2147483647 w 64"/>
                <a:gd name="T9" fmla="*/ 2147483647 h 71"/>
                <a:gd name="T10" fmla="*/ 2147483647 w 64"/>
                <a:gd name="T11" fmla="*/ 2147483647 h 71"/>
                <a:gd name="T12" fmla="*/ 2147483647 w 64"/>
                <a:gd name="T13" fmla="*/ 2147483647 h 71"/>
                <a:gd name="T14" fmla="*/ 2147483647 w 64"/>
                <a:gd name="T15" fmla="*/ 2147483647 h 71"/>
                <a:gd name="T16" fmla="*/ 2147483647 w 64"/>
                <a:gd name="T17" fmla="*/ 2147483647 h 71"/>
                <a:gd name="T18" fmla="*/ 2147483647 w 64"/>
                <a:gd name="T19" fmla="*/ 2147483647 h 71"/>
                <a:gd name="T20" fmla="*/ 0 w 64"/>
                <a:gd name="T21" fmla="*/ 0 h 7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4"/>
                <a:gd name="T34" fmla="*/ 0 h 71"/>
                <a:gd name="T35" fmla="*/ 64 w 64"/>
                <a:gd name="T36" fmla="*/ 71 h 7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4" h="71">
                  <a:moveTo>
                    <a:pt x="0" y="0"/>
                  </a:moveTo>
                  <a:lnTo>
                    <a:pt x="7" y="71"/>
                  </a:lnTo>
                  <a:lnTo>
                    <a:pt x="9" y="71"/>
                  </a:lnTo>
                  <a:lnTo>
                    <a:pt x="13" y="68"/>
                  </a:lnTo>
                  <a:lnTo>
                    <a:pt x="19" y="64"/>
                  </a:lnTo>
                  <a:lnTo>
                    <a:pt x="28" y="59"/>
                  </a:lnTo>
                  <a:lnTo>
                    <a:pt x="37" y="53"/>
                  </a:lnTo>
                  <a:lnTo>
                    <a:pt x="46" y="45"/>
                  </a:lnTo>
                  <a:lnTo>
                    <a:pt x="55" y="35"/>
                  </a:lnTo>
                  <a:lnTo>
                    <a:pt x="64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503" name="Freeform 59"/>
            <p:cNvSpPr>
              <a:spLocks/>
            </p:cNvSpPr>
            <p:nvPr/>
          </p:nvSpPr>
          <p:spPr bwMode="auto">
            <a:xfrm>
              <a:off x="5051425" y="1122363"/>
              <a:ext cx="114300" cy="107950"/>
            </a:xfrm>
            <a:custGeom>
              <a:avLst/>
              <a:gdLst>
                <a:gd name="T0" fmla="*/ 2147483647 w 72"/>
                <a:gd name="T1" fmla="*/ 0 h 68"/>
                <a:gd name="T2" fmla="*/ 0 w 72"/>
                <a:gd name="T3" fmla="*/ 2147483647 h 68"/>
                <a:gd name="T4" fmla="*/ 2147483647 w 72"/>
                <a:gd name="T5" fmla="*/ 2147483647 h 68"/>
                <a:gd name="T6" fmla="*/ 2147483647 w 72"/>
                <a:gd name="T7" fmla="*/ 2147483647 h 68"/>
                <a:gd name="T8" fmla="*/ 2147483647 w 72"/>
                <a:gd name="T9" fmla="*/ 2147483647 h 68"/>
                <a:gd name="T10" fmla="*/ 2147483647 w 72"/>
                <a:gd name="T11" fmla="*/ 2147483647 h 68"/>
                <a:gd name="T12" fmla="*/ 2147483647 w 72"/>
                <a:gd name="T13" fmla="*/ 2147483647 h 68"/>
                <a:gd name="T14" fmla="*/ 2147483647 w 72"/>
                <a:gd name="T15" fmla="*/ 2147483647 h 68"/>
                <a:gd name="T16" fmla="*/ 2147483647 w 72"/>
                <a:gd name="T17" fmla="*/ 2147483647 h 68"/>
                <a:gd name="T18" fmla="*/ 2147483647 w 72"/>
                <a:gd name="T19" fmla="*/ 2147483647 h 68"/>
                <a:gd name="T20" fmla="*/ 2147483647 w 72"/>
                <a:gd name="T21" fmla="*/ 0 h 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2"/>
                <a:gd name="T34" fmla="*/ 0 h 68"/>
                <a:gd name="T35" fmla="*/ 72 w 72"/>
                <a:gd name="T36" fmla="*/ 68 h 6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2" h="68">
                  <a:moveTo>
                    <a:pt x="24" y="0"/>
                  </a:moveTo>
                  <a:lnTo>
                    <a:pt x="0" y="67"/>
                  </a:lnTo>
                  <a:lnTo>
                    <a:pt x="1" y="67"/>
                  </a:lnTo>
                  <a:lnTo>
                    <a:pt x="6" y="67"/>
                  </a:lnTo>
                  <a:lnTo>
                    <a:pt x="13" y="68"/>
                  </a:lnTo>
                  <a:lnTo>
                    <a:pt x="22" y="67"/>
                  </a:lnTo>
                  <a:lnTo>
                    <a:pt x="33" y="65"/>
                  </a:lnTo>
                  <a:lnTo>
                    <a:pt x="45" y="62"/>
                  </a:lnTo>
                  <a:lnTo>
                    <a:pt x="58" y="55"/>
                  </a:lnTo>
                  <a:lnTo>
                    <a:pt x="72" y="4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504" name="Freeform 60"/>
            <p:cNvSpPr>
              <a:spLocks/>
            </p:cNvSpPr>
            <p:nvPr/>
          </p:nvSpPr>
          <p:spPr bwMode="auto">
            <a:xfrm>
              <a:off x="4841875" y="1120775"/>
              <a:ext cx="112713" cy="103188"/>
            </a:xfrm>
            <a:custGeom>
              <a:avLst/>
              <a:gdLst>
                <a:gd name="T0" fmla="*/ 2147483647 w 71"/>
                <a:gd name="T1" fmla="*/ 0 h 65"/>
                <a:gd name="T2" fmla="*/ 0 w 71"/>
                <a:gd name="T3" fmla="*/ 2147483647 h 65"/>
                <a:gd name="T4" fmla="*/ 2147483647 w 71"/>
                <a:gd name="T5" fmla="*/ 2147483647 h 65"/>
                <a:gd name="T6" fmla="*/ 2147483647 w 71"/>
                <a:gd name="T7" fmla="*/ 2147483647 h 65"/>
                <a:gd name="T8" fmla="*/ 2147483647 w 71"/>
                <a:gd name="T9" fmla="*/ 2147483647 h 65"/>
                <a:gd name="T10" fmla="*/ 2147483647 w 71"/>
                <a:gd name="T11" fmla="*/ 2147483647 h 65"/>
                <a:gd name="T12" fmla="*/ 2147483647 w 71"/>
                <a:gd name="T13" fmla="*/ 2147483647 h 65"/>
                <a:gd name="T14" fmla="*/ 2147483647 w 71"/>
                <a:gd name="T15" fmla="*/ 2147483647 h 65"/>
                <a:gd name="T16" fmla="*/ 2147483647 w 71"/>
                <a:gd name="T17" fmla="*/ 2147483647 h 65"/>
                <a:gd name="T18" fmla="*/ 2147483647 w 71"/>
                <a:gd name="T19" fmla="*/ 2147483647 h 65"/>
                <a:gd name="T20" fmla="*/ 2147483647 w 71"/>
                <a:gd name="T21" fmla="*/ 0 h 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1"/>
                <a:gd name="T34" fmla="*/ 0 h 65"/>
                <a:gd name="T35" fmla="*/ 71 w 71"/>
                <a:gd name="T36" fmla="*/ 65 h 6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1" h="65">
                  <a:moveTo>
                    <a:pt x="53" y="0"/>
                  </a:moveTo>
                  <a:lnTo>
                    <a:pt x="0" y="47"/>
                  </a:lnTo>
                  <a:lnTo>
                    <a:pt x="1" y="48"/>
                  </a:lnTo>
                  <a:lnTo>
                    <a:pt x="5" y="51"/>
                  </a:lnTo>
                  <a:lnTo>
                    <a:pt x="12" y="54"/>
                  </a:lnTo>
                  <a:lnTo>
                    <a:pt x="19" y="57"/>
                  </a:lnTo>
                  <a:lnTo>
                    <a:pt x="30" y="61"/>
                  </a:lnTo>
                  <a:lnTo>
                    <a:pt x="41" y="64"/>
                  </a:lnTo>
                  <a:lnTo>
                    <a:pt x="55" y="65"/>
                  </a:lnTo>
                  <a:lnTo>
                    <a:pt x="71" y="64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3036656" y="2268206"/>
            <a:ext cx="60222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Формы естественного отбора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306002" y="2791426"/>
            <a:ext cx="9546719" cy="1255362"/>
            <a:chOff x="306002" y="2791426"/>
            <a:chExt cx="9546719" cy="1255362"/>
          </a:xfrm>
        </p:grpSpPr>
        <p:sp>
          <p:nvSpPr>
            <p:cNvPr id="19465" name="TextBox 5"/>
            <p:cNvSpPr txBox="1">
              <a:spLocks noChangeArrowheads="1"/>
            </p:cNvSpPr>
            <p:nvPr/>
          </p:nvSpPr>
          <p:spPr bwMode="auto">
            <a:xfrm>
              <a:off x="306002" y="3092681"/>
              <a:ext cx="3917993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ru-RU" altLang="ru-RU" sz="2800" b="1" dirty="0"/>
                <a:t>Движущий </a:t>
              </a:r>
              <a:endParaRPr lang="ru-RU" altLang="ru-RU" sz="2800" b="1" dirty="0" smtClean="0"/>
            </a:p>
            <a:p>
              <a:pPr algn="ctr" eaLnBrk="1" hangingPunct="1"/>
              <a:r>
                <a:rPr lang="ru-RU" altLang="ru-RU" sz="2800" b="1" dirty="0" smtClean="0"/>
                <a:t>отбор </a:t>
              </a:r>
              <a:endParaRPr lang="ru-RU" altLang="ru-RU" sz="2800" b="1" dirty="0"/>
            </a:p>
          </p:txBody>
        </p:sp>
        <p:cxnSp>
          <p:nvCxnSpPr>
            <p:cNvPr id="5" name="Прямая соединительная линия 4"/>
            <p:cNvCxnSpPr/>
            <p:nvPr/>
          </p:nvCxnSpPr>
          <p:spPr>
            <a:xfrm>
              <a:off x="2303563" y="2791426"/>
              <a:ext cx="754915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2297093" y="2791426"/>
              <a:ext cx="0" cy="44772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единительная линия 56"/>
            <p:cNvCxnSpPr/>
            <p:nvPr/>
          </p:nvCxnSpPr>
          <p:spPr>
            <a:xfrm>
              <a:off x="5889357" y="2791426"/>
              <a:ext cx="0" cy="44772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единительная линия 57"/>
            <p:cNvCxnSpPr/>
            <p:nvPr/>
          </p:nvCxnSpPr>
          <p:spPr>
            <a:xfrm>
              <a:off x="9852721" y="2791426"/>
              <a:ext cx="0" cy="44772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Группа 20"/>
          <p:cNvGrpSpPr>
            <a:grpSpLocks/>
          </p:cNvGrpSpPr>
          <p:nvPr/>
        </p:nvGrpSpPr>
        <p:grpSpPr bwMode="auto">
          <a:xfrm>
            <a:off x="1752600" y="278651"/>
            <a:ext cx="914400" cy="457200"/>
            <a:chOff x="2336800" y="-280988"/>
            <a:chExt cx="4038600" cy="2039938"/>
          </a:xfrm>
          <a:solidFill>
            <a:schemeClr val="tx2"/>
          </a:solidFill>
        </p:grpSpPr>
        <p:sp>
          <p:nvSpPr>
            <p:cNvPr id="94" name="Freeform 31"/>
            <p:cNvSpPr>
              <a:spLocks/>
            </p:cNvSpPr>
            <p:nvPr/>
          </p:nvSpPr>
          <p:spPr bwMode="auto">
            <a:xfrm>
              <a:off x="4615526" y="23588"/>
              <a:ext cx="1759874" cy="864140"/>
            </a:xfrm>
            <a:custGeom>
              <a:avLst/>
              <a:gdLst/>
              <a:ahLst/>
              <a:cxnLst>
                <a:cxn ang="0">
                  <a:pos x="3" y="85"/>
                </a:cxn>
                <a:cxn ang="0">
                  <a:pos x="18" y="80"/>
                </a:cxn>
                <a:cxn ang="0">
                  <a:pos x="49" y="71"/>
                </a:cxn>
                <a:cxn ang="0">
                  <a:pos x="92" y="59"/>
                </a:cxn>
                <a:cxn ang="0">
                  <a:pos x="147" y="45"/>
                </a:cxn>
                <a:cxn ang="0">
                  <a:pos x="213" y="32"/>
                </a:cxn>
                <a:cxn ang="0">
                  <a:pos x="287" y="19"/>
                </a:cxn>
                <a:cxn ang="0">
                  <a:pos x="368" y="9"/>
                </a:cxn>
                <a:cxn ang="0">
                  <a:pos x="453" y="2"/>
                </a:cxn>
                <a:cxn ang="0">
                  <a:pos x="542" y="0"/>
                </a:cxn>
                <a:cxn ang="0">
                  <a:pos x="634" y="4"/>
                </a:cxn>
                <a:cxn ang="0">
                  <a:pos x="726" y="14"/>
                </a:cxn>
                <a:cxn ang="0">
                  <a:pos x="817" y="35"/>
                </a:cxn>
                <a:cxn ang="0">
                  <a:pos x="907" y="64"/>
                </a:cxn>
                <a:cxn ang="0">
                  <a:pos x="991" y="104"/>
                </a:cxn>
                <a:cxn ang="0">
                  <a:pos x="1071" y="157"/>
                </a:cxn>
                <a:cxn ang="0">
                  <a:pos x="1107" y="191"/>
                </a:cxn>
                <a:cxn ang="0">
                  <a:pos x="1094" y="205"/>
                </a:cxn>
                <a:cxn ang="0">
                  <a:pos x="1071" y="232"/>
                </a:cxn>
                <a:cxn ang="0">
                  <a:pos x="1036" y="269"/>
                </a:cxn>
                <a:cxn ang="0">
                  <a:pos x="991" y="312"/>
                </a:cxn>
                <a:cxn ang="0">
                  <a:pos x="938" y="358"/>
                </a:cxn>
                <a:cxn ang="0">
                  <a:pos x="876" y="405"/>
                </a:cxn>
                <a:cxn ang="0">
                  <a:pos x="806" y="450"/>
                </a:cxn>
                <a:cxn ang="0">
                  <a:pos x="730" y="488"/>
                </a:cxn>
                <a:cxn ang="0">
                  <a:pos x="648" y="520"/>
                </a:cxn>
                <a:cxn ang="0">
                  <a:pos x="561" y="540"/>
                </a:cxn>
                <a:cxn ang="0">
                  <a:pos x="470" y="546"/>
                </a:cxn>
                <a:cxn ang="0">
                  <a:pos x="375" y="534"/>
                </a:cxn>
                <a:cxn ang="0">
                  <a:pos x="278" y="504"/>
                </a:cxn>
                <a:cxn ang="0">
                  <a:pos x="179" y="451"/>
                </a:cxn>
                <a:cxn ang="0">
                  <a:pos x="79" y="372"/>
                </a:cxn>
                <a:cxn ang="0">
                  <a:pos x="32" y="317"/>
                </a:cxn>
                <a:cxn ang="0">
                  <a:pos x="42" y="278"/>
                </a:cxn>
                <a:cxn ang="0">
                  <a:pos x="47" y="213"/>
                </a:cxn>
                <a:cxn ang="0">
                  <a:pos x="26" y="131"/>
                </a:cxn>
                <a:cxn ang="0">
                  <a:pos x="0" y="86"/>
                </a:cxn>
              </a:cxnLst>
              <a:rect l="0" t="0" r="r" b="b"/>
              <a:pathLst>
                <a:path w="1108" h="546">
                  <a:moveTo>
                    <a:pt x="0" y="86"/>
                  </a:moveTo>
                  <a:lnTo>
                    <a:pt x="3" y="85"/>
                  </a:lnTo>
                  <a:lnTo>
                    <a:pt x="8" y="84"/>
                  </a:lnTo>
                  <a:lnTo>
                    <a:pt x="18" y="80"/>
                  </a:lnTo>
                  <a:lnTo>
                    <a:pt x="32" y="76"/>
                  </a:lnTo>
                  <a:lnTo>
                    <a:pt x="49" y="71"/>
                  </a:lnTo>
                  <a:lnTo>
                    <a:pt x="69" y="66"/>
                  </a:lnTo>
                  <a:lnTo>
                    <a:pt x="92" y="59"/>
                  </a:lnTo>
                  <a:lnTo>
                    <a:pt x="119" y="53"/>
                  </a:lnTo>
                  <a:lnTo>
                    <a:pt x="147" y="45"/>
                  </a:lnTo>
                  <a:lnTo>
                    <a:pt x="179" y="39"/>
                  </a:lnTo>
                  <a:lnTo>
                    <a:pt x="213" y="32"/>
                  </a:lnTo>
                  <a:lnTo>
                    <a:pt x="248" y="26"/>
                  </a:lnTo>
                  <a:lnTo>
                    <a:pt x="287" y="19"/>
                  </a:lnTo>
                  <a:lnTo>
                    <a:pt x="327" y="13"/>
                  </a:lnTo>
                  <a:lnTo>
                    <a:pt x="368" y="9"/>
                  </a:lnTo>
                  <a:lnTo>
                    <a:pt x="410" y="4"/>
                  </a:lnTo>
                  <a:lnTo>
                    <a:pt x="453" y="2"/>
                  </a:lnTo>
                  <a:lnTo>
                    <a:pt x="497" y="0"/>
                  </a:lnTo>
                  <a:lnTo>
                    <a:pt x="542" y="0"/>
                  </a:lnTo>
                  <a:lnTo>
                    <a:pt x="588" y="0"/>
                  </a:lnTo>
                  <a:lnTo>
                    <a:pt x="634" y="4"/>
                  </a:lnTo>
                  <a:lnTo>
                    <a:pt x="680" y="8"/>
                  </a:lnTo>
                  <a:lnTo>
                    <a:pt x="726" y="14"/>
                  </a:lnTo>
                  <a:lnTo>
                    <a:pt x="772" y="23"/>
                  </a:lnTo>
                  <a:lnTo>
                    <a:pt x="817" y="35"/>
                  </a:lnTo>
                  <a:lnTo>
                    <a:pt x="862" y="48"/>
                  </a:lnTo>
                  <a:lnTo>
                    <a:pt x="907" y="64"/>
                  </a:lnTo>
                  <a:lnTo>
                    <a:pt x="949" y="82"/>
                  </a:lnTo>
                  <a:lnTo>
                    <a:pt x="991" y="104"/>
                  </a:lnTo>
                  <a:lnTo>
                    <a:pt x="1032" y="130"/>
                  </a:lnTo>
                  <a:lnTo>
                    <a:pt x="1071" y="157"/>
                  </a:lnTo>
                  <a:lnTo>
                    <a:pt x="1108" y="189"/>
                  </a:lnTo>
                  <a:lnTo>
                    <a:pt x="1107" y="191"/>
                  </a:lnTo>
                  <a:lnTo>
                    <a:pt x="1102" y="196"/>
                  </a:lnTo>
                  <a:lnTo>
                    <a:pt x="1094" y="205"/>
                  </a:lnTo>
                  <a:lnTo>
                    <a:pt x="1084" y="218"/>
                  </a:lnTo>
                  <a:lnTo>
                    <a:pt x="1071" y="232"/>
                  </a:lnTo>
                  <a:lnTo>
                    <a:pt x="1054" y="250"/>
                  </a:lnTo>
                  <a:lnTo>
                    <a:pt x="1036" y="269"/>
                  </a:lnTo>
                  <a:lnTo>
                    <a:pt x="1014" y="290"/>
                  </a:lnTo>
                  <a:lnTo>
                    <a:pt x="991" y="312"/>
                  </a:lnTo>
                  <a:lnTo>
                    <a:pt x="966" y="335"/>
                  </a:lnTo>
                  <a:lnTo>
                    <a:pt x="938" y="358"/>
                  </a:lnTo>
                  <a:lnTo>
                    <a:pt x="908" y="382"/>
                  </a:lnTo>
                  <a:lnTo>
                    <a:pt x="876" y="405"/>
                  </a:lnTo>
                  <a:lnTo>
                    <a:pt x="842" y="428"/>
                  </a:lnTo>
                  <a:lnTo>
                    <a:pt x="806" y="450"/>
                  </a:lnTo>
                  <a:lnTo>
                    <a:pt x="769" y="470"/>
                  </a:lnTo>
                  <a:lnTo>
                    <a:pt x="730" y="488"/>
                  </a:lnTo>
                  <a:lnTo>
                    <a:pt x="690" y="505"/>
                  </a:lnTo>
                  <a:lnTo>
                    <a:pt x="648" y="520"/>
                  </a:lnTo>
                  <a:lnTo>
                    <a:pt x="606" y="532"/>
                  </a:lnTo>
                  <a:lnTo>
                    <a:pt x="561" y="540"/>
                  </a:lnTo>
                  <a:lnTo>
                    <a:pt x="516" y="545"/>
                  </a:lnTo>
                  <a:lnTo>
                    <a:pt x="470" y="546"/>
                  </a:lnTo>
                  <a:lnTo>
                    <a:pt x="423" y="542"/>
                  </a:lnTo>
                  <a:lnTo>
                    <a:pt x="375" y="534"/>
                  </a:lnTo>
                  <a:lnTo>
                    <a:pt x="328" y="522"/>
                  </a:lnTo>
                  <a:lnTo>
                    <a:pt x="278" y="504"/>
                  </a:lnTo>
                  <a:lnTo>
                    <a:pt x="229" y="481"/>
                  </a:lnTo>
                  <a:lnTo>
                    <a:pt x="179" y="451"/>
                  </a:lnTo>
                  <a:lnTo>
                    <a:pt x="129" y="414"/>
                  </a:lnTo>
                  <a:lnTo>
                    <a:pt x="79" y="372"/>
                  </a:lnTo>
                  <a:lnTo>
                    <a:pt x="29" y="322"/>
                  </a:lnTo>
                  <a:lnTo>
                    <a:pt x="32" y="317"/>
                  </a:lnTo>
                  <a:lnTo>
                    <a:pt x="37" y="301"/>
                  </a:lnTo>
                  <a:lnTo>
                    <a:pt x="42" y="278"/>
                  </a:lnTo>
                  <a:lnTo>
                    <a:pt x="47" y="249"/>
                  </a:lnTo>
                  <a:lnTo>
                    <a:pt x="47" y="213"/>
                  </a:lnTo>
                  <a:lnTo>
                    <a:pt x="41" y="173"/>
                  </a:lnTo>
                  <a:lnTo>
                    <a:pt x="26" y="131"/>
                  </a:lnTo>
                  <a:lnTo>
                    <a:pt x="0" y="86"/>
                  </a:lnTo>
                  <a:lnTo>
                    <a:pt x="0" y="86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5" name="Freeform 32"/>
            <p:cNvSpPr>
              <a:spLocks/>
            </p:cNvSpPr>
            <p:nvPr/>
          </p:nvSpPr>
          <p:spPr bwMode="auto">
            <a:xfrm>
              <a:off x="4594490" y="547739"/>
              <a:ext cx="869421" cy="72247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32" y="1"/>
                </a:cxn>
                <a:cxn ang="0">
                  <a:pos x="27" y="6"/>
                </a:cxn>
                <a:cxn ang="0">
                  <a:pos x="21" y="14"/>
                </a:cxn>
                <a:cxn ang="0">
                  <a:pos x="13" y="22"/>
                </a:cxn>
                <a:cxn ang="0">
                  <a:pos x="7" y="31"/>
                </a:cxn>
                <a:cxn ang="0">
                  <a:pos x="1" y="38"/>
                </a:cxn>
                <a:cxn ang="0">
                  <a:pos x="0" y="45"/>
                </a:cxn>
                <a:cxn ang="0">
                  <a:pos x="4" y="49"/>
                </a:cxn>
                <a:cxn ang="0">
                  <a:pos x="22" y="87"/>
                </a:cxn>
                <a:cxn ang="0">
                  <a:pos x="35" y="140"/>
                </a:cxn>
                <a:cxn ang="0">
                  <a:pos x="42" y="200"/>
                </a:cxn>
                <a:cxn ang="0">
                  <a:pos x="49" y="261"/>
                </a:cxn>
                <a:cxn ang="0">
                  <a:pos x="51" y="320"/>
                </a:cxn>
                <a:cxn ang="0">
                  <a:pos x="53" y="369"/>
                </a:cxn>
                <a:cxn ang="0">
                  <a:pos x="53" y="402"/>
                </a:cxn>
                <a:cxn ang="0">
                  <a:pos x="53" y="415"/>
                </a:cxn>
                <a:cxn ang="0">
                  <a:pos x="121" y="434"/>
                </a:cxn>
                <a:cxn ang="0">
                  <a:pos x="182" y="447"/>
                </a:cxn>
                <a:cxn ang="0">
                  <a:pos x="237" y="454"/>
                </a:cxn>
                <a:cxn ang="0">
                  <a:pos x="287" y="454"/>
                </a:cxn>
                <a:cxn ang="0">
                  <a:pos x="331" y="447"/>
                </a:cxn>
                <a:cxn ang="0">
                  <a:pos x="369" y="437"/>
                </a:cxn>
                <a:cxn ang="0">
                  <a:pos x="404" y="423"/>
                </a:cxn>
                <a:cxn ang="0">
                  <a:pos x="433" y="406"/>
                </a:cxn>
                <a:cxn ang="0">
                  <a:pos x="459" y="386"/>
                </a:cxn>
                <a:cxn ang="0">
                  <a:pos x="481" y="364"/>
                </a:cxn>
                <a:cxn ang="0">
                  <a:pos x="498" y="340"/>
                </a:cxn>
                <a:cxn ang="0">
                  <a:pos x="513" y="315"/>
                </a:cxn>
                <a:cxn ang="0">
                  <a:pos x="525" y="291"/>
                </a:cxn>
                <a:cxn ang="0">
                  <a:pos x="534" y="267"/>
                </a:cxn>
                <a:cxn ang="0">
                  <a:pos x="541" y="243"/>
                </a:cxn>
                <a:cxn ang="0">
                  <a:pos x="546" y="222"/>
                </a:cxn>
                <a:cxn ang="0">
                  <a:pos x="516" y="224"/>
                </a:cxn>
                <a:cxn ang="0">
                  <a:pos x="487" y="226"/>
                </a:cxn>
                <a:cxn ang="0">
                  <a:pos x="456" y="224"/>
                </a:cxn>
                <a:cxn ang="0">
                  <a:pos x="425" y="222"/>
                </a:cxn>
                <a:cxn ang="0">
                  <a:pos x="393" y="217"/>
                </a:cxn>
                <a:cxn ang="0">
                  <a:pos x="363" y="209"/>
                </a:cxn>
                <a:cxn ang="0">
                  <a:pos x="331" y="200"/>
                </a:cxn>
                <a:cxn ang="0">
                  <a:pos x="299" y="187"/>
                </a:cxn>
                <a:cxn ang="0">
                  <a:pos x="267" y="173"/>
                </a:cxn>
                <a:cxn ang="0">
                  <a:pos x="233" y="156"/>
                </a:cxn>
                <a:cxn ang="0">
                  <a:pos x="201" y="137"/>
                </a:cxn>
                <a:cxn ang="0">
                  <a:pos x="168" y="115"/>
                </a:cxn>
                <a:cxn ang="0">
                  <a:pos x="135" y="91"/>
                </a:cxn>
                <a:cxn ang="0">
                  <a:pos x="101" y="64"/>
                </a:cxn>
                <a:cxn ang="0">
                  <a:pos x="68" y="33"/>
                </a:cxn>
                <a:cxn ang="0">
                  <a:pos x="35" y="0"/>
                </a:cxn>
                <a:cxn ang="0">
                  <a:pos x="35" y="0"/>
                </a:cxn>
              </a:cxnLst>
              <a:rect l="0" t="0" r="r" b="b"/>
              <a:pathLst>
                <a:path w="546" h="454">
                  <a:moveTo>
                    <a:pt x="35" y="0"/>
                  </a:moveTo>
                  <a:lnTo>
                    <a:pt x="32" y="1"/>
                  </a:lnTo>
                  <a:lnTo>
                    <a:pt x="27" y="6"/>
                  </a:lnTo>
                  <a:lnTo>
                    <a:pt x="21" y="14"/>
                  </a:lnTo>
                  <a:lnTo>
                    <a:pt x="13" y="22"/>
                  </a:lnTo>
                  <a:lnTo>
                    <a:pt x="7" y="31"/>
                  </a:lnTo>
                  <a:lnTo>
                    <a:pt x="1" y="38"/>
                  </a:lnTo>
                  <a:lnTo>
                    <a:pt x="0" y="45"/>
                  </a:lnTo>
                  <a:lnTo>
                    <a:pt x="4" y="49"/>
                  </a:lnTo>
                  <a:lnTo>
                    <a:pt x="22" y="87"/>
                  </a:lnTo>
                  <a:lnTo>
                    <a:pt x="35" y="140"/>
                  </a:lnTo>
                  <a:lnTo>
                    <a:pt x="42" y="200"/>
                  </a:lnTo>
                  <a:lnTo>
                    <a:pt x="49" y="261"/>
                  </a:lnTo>
                  <a:lnTo>
                    <a:pt x="51" y="320"/>
                  </a:lnTo>
                  <a:lnTo>
                    <a:pt x="53" y="369"/>
                  </a:lnTo>
                  <a:lnTo>
                    <a:pt x="53" y="402"/>
                  </a:lnTo>
                  <a:lnTo>
                    <a:pt x="53" y="415"/>
                  </a:lnTo>
                  <a:lnTo>
                    <a:pt x="121" y="434"/>
                  </a:lnTo>
                  <a:lnTo>
                    <a:pt x="182" y="447"/>
                  </a:lnTo>
                  <a:lnTo>
                    <a:pt x="237" y="454"/>
                  </a:lnTo>
                  <a:lnTo>
                    <a:pt x="287" y="454"/>
                  </a:lnTo>
                  <a:lnTo>
                    <a:pt x="331" y="447"/>
                  </a:lnTo>
                  <a:lnTo>
                    <a:pt x="369" y="437"/>
                  </a:lnTo>
                  <a:lnTo>
                    <a:pt x="404" y="423"/>
                  </a:lnTo>
                  <a:lnTo>
                    <a:pt x="433" y="406"/>
                  </a:lnTo>
                  <a:lnTo>
                    <a:pt x="459" y="386"/>
                  </a:lnTo>
                  <a:lnTo>
                    <a:pt x="481" y="364"/>
                  </a:lnTo>
                  <a:lnTo>
                    <a:pt x="498" y="340"/>
                  </a:lnTo>
                  <a:lnTo>
                    <a:pt x="513" y="315"/>
                  </a:lnTo>
                  <a:lnTo>
                    <a:pt x="525" y="291"/>
                  </a:lnTo>
                  <a:lnTo>
                    <a:pt x="534" y="267"/>
                  </a:lnTo>
                  <a:lnTo>
                    <a:pt x="541" y="243"/>
                  </a:lnTo>
                  <a:lnTo>
                    <a:pt x="546" y="222"/>
                  </a:lnTo>
                  <a:lnTo>
                    <a:pt x="516" y="224"/>
                  </a:lnTo>
                  <a:lnTo>
                    <a:pt x="487" y="226"/>
                  </a:lnTo>
                  <a:lnTo>
                    <a:pt x="456" y="224"/>
                  </a:lnTo>
                  <a:lnTo>
                    <a:pt x="425" y="222"/>
                  </a:lnTo>
                  <a:lnTo>
                    <a:pt x="393" y="217"/>
                  </a:lnTo>
                  <a:lnTo>
                    <a:pt x="363" y="209"/>
                  </a:lnTo>
                  <a:lnTo>
                    <a:pt x="331" y="200"/>
                  </a:lnTo>
                  <a:lnTo>
                    <a:pt x="299" y="187"/>
                  </a:lnTo>
                  <a:lnTo>
                    <a:pt x="267" y="173"/>
                  </a:lnTo>
                  <a:lnTo>
                    <a:pt x="233" y="156"/>
                  </a:lnTo>
                  <a:lnTo>
                    <a:pt x="201" y="137"/>
                  </a:lnTo>
                  <a:lnTo>
                    <a:pt x="168" y="115"/>
                  </a:lnTo>
                  <a:lnTo>
                    <a:pt x="135" y="91"/>
                  </a:lnTo>
                  <a:lnTo>
                    <a:pt x="101" y="64"/>
                  </a:lnTo>
                  <a:lnTo>
                    <a:pt x="68" y="33"/>
                  </a:lnTo>
                  <a:lnTo>
                    <a:pt x="35" y="0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6" name="Freeform 33"/>
            <p:cNvSpPr>
              <a:spLocks/>
            </p:cNvSpPr>
            <p:nvPr/>
          </p:nvSpPr>
          <p:spPr bwMode="auto">
            <a:xfrm>
              <a:off x="4475297" y="-273903"/>
              <a:ext cx="497811" cy="226660"/>
            </a:xfrm>
            <a:custGeom>
              <a:avLst/>
              <a:gdLst/>
              <a:ahLst/>
              <a:cxnLst>
                <a:cxn ang="0">
                  <a:pos x="25" y="141"/>
                </a:cxn>
                <a:cxn ang="0">
                  <a:pos x="87" y="125"/>
                </a:cxn>
                <a:cxn ang="0">
                  <a:pos x="147" y="107"/>
                </a:cxn>
                <a:cxn ang="0">
                  <a:pos x="186" y="94"/>
                </a:cxn>
                <a:cxn ang="0">
                  <a:pos x="182" y="88"/>
                </a:cxn>
                <a:cxn ang="0">
                  <a:pos x="170" y="80"/>
                </a:cxn>
                <a:cxn ang="0">
                  <a:pos x="178" y="78"/>
                </a:cxn>
                <a:cxn ang="0">
                  <a:pos x="200" y="73"/>
                </a:cxn>
                <a:cxn ang="0">
                  <a:pos x="221" y="64"/>
                </a:cxn>
                <a:cxn ang="0">
                  <a:pos x="236" y="59"/>
                </a:cxn>
                <a:cxn ang="0">
                  <a:pos x="230" y="55"/>
                </a:cxn>
                <a:cxn ang="0">
                  <a:pos x="219" y="50"/>
                </a:cxn>
                <a:cxn ang="0">
                  <a:pos x="225" y="46"/>
                </a:cxn>
                <a:cxn ang="0">
                  <a:pos x="253" y="32"/>
                </a:cxn>
                <a:cxn ang="0">
                  <a:pos x="286" y="15"/>
                </a:cxn>
                <a:cxn ang="0">
                  <a:pos x="309" y="4"/>
                </a:cxn>
                <a:cxn ang="0">
                  <a:pos x="297" y="0"/>
                </a:cxn>
                <a:cxn ang="0">
                  <a:pos x="261" y="6"/>
                </a:cxn>
                <a:cxn ang="0">
                  <a:pos x="230" y="18"/>
                </a:cxn>
                <a:cxn ang="0">
                  <a:pos x="210" y="27"/>
                </a:cxn>
                <a:cxn ang="0">
                  <a:pos x="209" y="18"/>
                </a:cxn>
                <a:cxn ang="0">
                  <a:pos x="216" y="4"/>
                </a:cxn>
                <a:cxn ang="0">
                  <a:pos x="207" y="6"/>
                </a:cxn>
                <a:cxn ang="0">
                  <a:pos x="183" y="20"/>
                </a:cxn>
                <a:cxn ang="0">
                  <a:pos x="163" y="36"/>
                </a:cxn>
                <a:cxn ang="0">
                  <a:pos x="147" y="46"/>
                </a:cxn>
                <a:cxn ang="0">
                  <a:pos x="145" y="38"/>
                </a:cxn>
                <a:cxn ang="0">
                  <a:pos x="152" y="25"/>
                </a:cxn>
                <a:cxn ang="0">
                  <a:pos x="137" y="33"/>
                </a:cxn>
                <a:cxn ang="0">
                  <a:pos x="88" y="66"/>
                </a:cxn>
                <a:cxn ang="0">
                  <a:pos x="38" y="109"/>
                </a:cxn>
                <a:cxn ang="0">
                  <a:pos x="5" y="138"/>
                </a:cxn>
                <a:cxn ang="0">
                  <a:pos x="0" y="143"/>
                </a:cxn>
              </a:cxnLst>
              <a:rect l="0" t="0" r="r" b="b"/>
              <a:pathLst>
                <a:path w="312" h="143">
                  <a:moveTo>
                    <a:pt x="0" y="143"/>
                  </a:moveTo>
                  <a:lnTo>
                    <a:pt x="25" y="141"/>
                  </a:lnTo>
                  <a:lnTo>
                    <a:pt x="56" y="134"/>
                  </a:lnTo>
                  <a:lnTo>
                    <a:pt x="87" y="125"/>
                  </a:lnTo>
                  <a:lnTo>
                    <a:pt x="119" y="116"/>
                  </a:lnTo>
                  <a:lnTo>
                    <a:pt x="147" y="107"/>
                  </a:lnTo>
                  <a:lnTo>
                    <a:pt x="169" y="100"/>
                  </a:lnTo>
                  <a:lnTo>
                    <a:pt x="186" y="94"/>
                  </a:lnTo>
                  <a:lnTo>
                    <a:pt x="191" y="92"/>
                  </a:lnTo>
                  <a:lnTo>
                    <a:pt x="182" y="88"/>
                  </a:lnTo>
                  <a:lnTo>
                    <a:pt x="174" y="83"/>
                  </a:lnTo>
                  <a:lnTo>
                    <a:pt x="170" y="80"/>
                  </a:lnTo>
                  <a:lnTo>
                    <a:pt x="169" y="79"/>
                  </a:lnTo>
                  <a:lnTo>
                    <a:pt x="178" y="78"/>
                  </a:lnTo>
                  <a:lnTo>
                    <a:pt x="188" y="75"/>
                  </a:lnTo>
                  <a:lnTo>
                    <a:pt x="200" y="73"/>
                  </a:lnTo>
                  <a:lnTo>
                    <a:pt x="211" y="68"/>
                  </a:lnTo>
                  <a:lnTo>
                    <a:pt x="221" y="64"/>
                  </a:lnTo>
                  <a:lnTo>
                    <a:pt x="230" y="61"/>
                  </a:lnTo>
                  <a:lnTo>
                    <a:pt x="236" y="59"/>
                  </a:lnTo>
                  <a:lnTo>
                    <a:pt x="238" y="57"/>
                  </a:lnTo>
                  <a:lnTo>
                    <a:pt x="230" y="55"/>
                  </a:lnTo>
                  <a:lnTo>
                    <a:pt x="224" y="51"/>
                  </a:lnTo>
                  <a:lnTo>
                    <a:pt x="219" y="50"/>
                  </a:lnTo>
                  <a:lnTo>
                    <a:pt x="218" y="48"/>
                  </a:lnTo>
                  <a:lnTo>
                    <a:pt x="225" y="46"/>
                  </a:lnTo>
                  <a:lnTo>
                    <a:pt x="238" y="39"/>
                  </a:lnTo>
                  <a:lnTo>
                    <a:pt x="253" y="32"/>
                  </a:lnTo>
                  <a:lnTo>
                    <a:pt x="270" y="24"/>
                  </a:lnTo>
                  <a:lnTo>
                    <a:pt x="286" y="15"/>
                  </a:lnTo>
                  <a:lnTo>
                    <a:pt x="300" y="7"/>
                  </a:lnTo>
                  <a:lnTo>
                    <a:pt x="309" y="4"/>
                  </a:lnTo>
                  <a:lnTo>
                    <a:pt x="312" y="1"/>
                  </a:lnTo>
                  <a:lnTo>
                    <a:pt x="297" y="0"/>
                  </a:lnTo>
                  <a:lnTo>
                    <a:pt x="279" y="2"/>
                  </a:lnTo>
                  <a:lnTo>
                    <a:pt x="261" y="6"/>
                  </a:lnTo>
                  <a:lnTo>
                    <a:pt x="245" y="11"/>
                  </a:lnTo>
                  <a:lnTo>
                    <a:pt x="230" y="18"/>
                  </a:lnTo>
                  <a:lnTo>
                    <a:pt x="218" y="23"/>
                  </a:lnTo>
                  <a:lnTo>
                    <a:pt x="210" y="27"/>
                  </a:lnTo>
                  <a:lnTo>
                    <a:pt x="207" y="28"/>
                  </a:lnTo>
                  <a:lnTo>
                    <a:pt x="209" y="18"/>
                  </a:lnTo>
                  <a:lnTo>
                    <a:pt x="212" y="9"/>
                  </a:lnTo>
                  <a:lnTo>
                    <a:pt x="216" y="4"/>
                  </a:lnTo>
                  <a:lnTo>
                    <a:pt x="218" y="1"/>
                  </a:lnTo>
                  <a:lnTo>
                    <a:pt x="207" y="6"/>
                  </a:lnTo>
                  <a:lnTo>
                    <a:pt x="196" y="14"/>
                  </a:lnTo>
                  <a:lnTo>
                    <a:pt x="183" y="20"/>
                  </a:lnTo>
                  <a:lnTo>
                    <a:pt x="173" y="28"/>
                  </a:lnTo>
                  <a:lnTo>
                    <a:pt x="163" y="36"/>
                  </a:lnTo>
                  <a:lnTo>
                    <a:pt x="154" y="41"/>
                  </a:lnTo>
                  <a:lnTo>
                    <a:pt x="147" y="46"/>
                  </a:lnTo>
                  <a:lnTo>
                    <a:pt x="143" y="48"/>
                  </a:lnTo>
                  <a:lnTo>
                    <a:pt x="145" y="38"/>
                  </a:lnTo>
                  <a:lnTo>
                    <a:pt x="148" y="30"/>
                  </a:lnTo>
                  <a:lnTo>
                    <a:pt x="152" y="25"/>
                  </a:lnTo>
                  <a:lnTo>
                    <a:pt x="154" y="24"/>
                  </a:lnTo>
                  <a:lnTo>
                    <a:pt x="137" y="33"/>
                  </a:lnTo>
                  <a:lnTo>
                    <a:pt x="114" y="47"/>
                  </a:lnTo>
                  <a:lnTo>
                    <a:pt x="88" y="66"/>
                  </a:lnTo>
                  <a:lnTo>
                    <a:pt x="63" y="88"/>
                  </a:lnTo>
                  <a:lnTo>
                    <a:pt x="38" y="109"/>
                  </a:lnTo>
                  <a:lnTo>
                    <a:pt x="19" y="127"/>
                  </a:lnTo>
                  <a:lnTo>
                    <a:pt x="5" y="138"/>
                  </a:lnTo>
                  <a:lnTo>
                    <a:pt x="0" y="143"/>
                  </a:lnTo>
                  <a:lnTo>
                    <a:pt x="0" y="143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7" name="Freeform 34"/>
            <p:cNvSpPr>
              <a:spLocks/>
            </p:cNvSpPr>
            <p:nvPr/>
          </p:nvSpPr>
          <p:spPr bwMode="auto">
            <a:xfrm>
              <a:off x="3746105" y="-280988"/>
              <a:ext cx="497811" cy="226660"/>
            </a:xfrm>
            <a:custGeom>
              <a:avLst/>
              <a:gdLst/>
              <a:ahLst/>
              <a:cxnLst>
                <a:cxn ang="0">
                  <a:pos x="308" y="138"/>
                </a:cxn>
                <a:cxn ang="0">
                  <a:pos x="275" y="109"/>
                </a:cxn>
                <a:cxn ang="0">
                  <a:pos x="224" y="67"/>
                </a:cxn>
                <a:cxn ang="0">
                  <a:pos x="176" y="33"/>
                </a:cxn>
                <a:cxn ang="0">
                  <a:pos x="161" y="27"/>
                </a:cxn>
                <a:cxn ang="0">
                  <a:pos x="169" y="40"/>
                </a:cxn>
                <a:cxn ang="0">
                  <a:pos x="165" y="46"/>
                </a:cxn>
                <a:cxn ang="0">
                  <a:pos x="150" y="36"/>
                </a:cxn>
                <a:cxn ang="0">
                  <a:pos x="129" y="22"/>
                </a:cxn>
                <a:cxn ang="0">
                  <a:pos x="106" y="7"/>
                </a:cxn>
                <a:cxn ang="0">
                  <a:pos x="96" y="4"/>
                </a:cxn>
                <a:cxn ang="0">
                  <a:pos x="105" y="18"/>
                </a:cxn>
                <a:cxn ang="0">
                  <a:pos x="103" y="26"/>
                </a:cxn>
                <a:cxn ang="0">
                  <a:pos x="83" y="17"/>
                </a:cxn>
                <a:cxn ang="0">
                  <a:pos x="51" y="7"/>
                </a:cxn>
                <a:cxn ang="0">
                  <a:pos x="16" y="0"/>
                </a:cxn>
                <a:cxn ang="0">
                  <a:pos x="4" y="3"/>
                </a:cxn>
                <a:cxn ang="0">
                  <a:pos x="27" y="15"/>
                </a:cxn>
                <a:cxn ang="0">
                  <a:pos x="59" y="33"/>
                </a:cxn>
                <a:cxn ang="0">
                  <a:pos x="87" y="46"/>
                </a:cxn>
                <a:cxn ang="0">
                  <a:pos x="93" y="50"/>
                </a:cxn>
                <a:cxn ang="0">
                  <a:pos x="83" y="54"/>
                </a:cxn>
                <a:cxn ang="0">
                  <a:pos x="78" y="58"/>
                </a:cxn>
                <a:cxn ang="0">
                  <a:pos x="92" y="64"/>
                </a:cxn>
                <a:cxn ang="0">
                  <a:pos x="114" y="73"/>
                </a:cxn>
                <a:cxn ang="0">
                  <a:pos x="135" y="78"/>
                </a:cxn>
                <a:cxn ang="0">
                  <a:pos x="143" y="80"/>
                </a:cxn>
                <a:cxn ang="0">
                  <a:pos x="132" y="89"/>
                </a:cxn>
                <a:cxn ang="0">
                  <a:pos x="128" y="95"/>
                </a:cxn>
                <a:cxn ang="0">
                  <a:pos x="166" y="108"/>
                </a:cxn>
                <a:cxn ang="0">
                  <a:pos x="225" y="127"/>
                </a:cxn>
                <a:cxn ang="0">
                  <a:pos x="287" y="141"/>
                </a:cxn>
                <a:cxn ang="0">
                  <a:pos x="314" y="144"/>
                </a:cxn>
              </a:cxnLst>
              <a:rect l="0" t="0" r="r" b="b"/>
              <a:pathLst>
                <a:path w="314" h="144">
                  <a:moveTo>
                    <a:pt x="314" y="144"/>
                  </a:moveTo>
                  <a:lnTo>
                    <a:pt x="308" y="138"/>
                  </a:lnTo>
                  <a:lnTo>
                    <a:pt x="294" y="127"/>
                  </a:lnTo>
                  <a:lnTo>
                    <a:pt x="275" y="109"/>
                  </a:lnTo>
                  <a:lnTo>
                    <a:pt x="251" y="89"/>
                  </a:lnTo>
                  <a:lnTo>
                    <a:pt x="224" y="67"/>
                  </a:lnTo>
                  <a:lnTo>
                    <a:pt x="200" y="48"/>
                  </a:lnTo>
                  <a:lnTo>
                    <a:pt x="176" y="33"/>
                  </a:lnTo>
                  <a:lnTo>
                    <a:pt x="159" y="26"/>
                  </a:lnTo>
                  <a:lnTo>
                    <a:pt x="161" y="27"/>
                  </a:lnTo>
                  <a:lnTo>
                    <a:pt x="165" y="32"/>
                  </a:lnTo>
                  <a:lnTo>
                    <a:pt x="169" y="40"/>
                  </a:lnTo>
                  <a:lnTo>
                    <a:pt x="169" y="49"/>
                  </a:lnTo>
                  <a:lnTo>
                    <a:pt x="165" y="46"/>
                  </a:lnTo>
                  <a:lnTo>
                    <a:pt x="159" y="42"/>
                  </a:lnTo>
                  <a:lnTo>
                    <a:pt x="150" y="36"/>
                  </a:lnTo>
                  <a:lnTo>
                    <a:pt x="139" y="28"/>
                  </a:lnTo>
                  <a:lnTo>
                    <a:pt x="129" y="22"/>
                  </a:lnTo>
                  <a:lnTo>
                    <a:pt x="118" y="14"/>
                  </a:lnTo>
                  <a:lnTo>
                    <a:pt x="106" y="7"/>
                  </a:lnTo>
                  <a:lnTo>
                    <a:pt x="95" y="1"/>
                  </a:lnTo>
                  <a:lnTo>
                    <a:pt x="96" y="4"/>
                  </a:lnTo>
                  <a:lnTo>
                    <a:pt x="101" y="9"/>
                  </a:lnTo>
                  <a:lnTo>
                    <a:pt x="105" y="18"/>
                  </a:lnTo>
                  <a:lnTo>
                    <a:pt x="106" y="27"/>
                  </a:lnTo>
                  <a:lnTo>
                    <a:pt x="103" y="26"/>
                  </a:lnTo>
                  <a:lnTo>
                    <a:pt x="96" y="22"/>
                  </a:lnTo>
                  <a:lnTo>
                    <a:pt x="83" y="17"/>
                  </a:lnTo>
                  <a:lnTo>
                    <a:pt x="69" y="12"/>
                  </a:lnTo>
                  <a:lnTo>
                    <a:pt x="51" y="7"/>
                  </a:lnTo>
                  <a:lnTo>
                    <a:pt x="33" y="3"/>
                  </a:lnTo>
                  <a:lnTo>
                    <a:pt x="16" y="0"/>
                  </a:lnTo>
                  <a:lnTo>
                    <a:pt x="0" y="0"/>
                  </a:lnTo>
                  <a:lnTo>
                    <a:pt x="4" y="3"/>
                  </a:lnTo>
                  <a:lnTo>
                    <a:pt x="13" y="8"/>
                  </a:lnTo>
                  <a:lnTo>
                    <a:pt x="27" y="15"/>
                  </a:lnTo>
                  <a:lnTo>
                    <a:pt x="42" y="24"/>
                  </a:lnTo>
                  <a:lnTo>
                    <a:pt x="59" y="33"/>
                  </a:lnTo>
                  <a:lnTo>
                    <a:pt x="74" y="41"/>
                  </a:lnTo>
                  <a:lnTo>
                    <a:pt x="87" y="46"/>
                  </a:lnTo>
                  <a:lnTo>
                    <a:pt x="95" y="49"/>
                  </a:lnTo>
                  <a:lnTo>
                    <a:pt x="93" y="50"/>
                  </a:lnTo>
                  <a:lnTo>
                    <a:pt x="89" y="51"/>
                  </a:lnTo>
                  <a:lnTo>
                    <a:pt x="83" y="54"/>
                  </a:lnTo>
                  <a:lnTo>
                    <a:pt x="75" y="56"/>
                  </a:lnTo>
                  <a:lnTo>
                    <a:pt x="78" y="58"/>
                  </a:lnTo>
                  <a:lnTo>
                    <a:pt x="83" y="60"/>
                  </a:lnTo>
                  <a:lnTo>
                    <a:pt x="92" y="64"/>
                  </a:lnTo>
                  <a:lnTo>
                    <a:pt x="102" y="69"/>
                  </a:lnTo>
                  <a:lnTo>
                    <a:pt x="114" y="73"/>
                  </a:lnTo>
                  <a:lnTo>
                    <a:pt x="125" y="77"/>
                  </a:lnTo>
                  <a:lnTo>
                    <a:pt x="135" y="78"/>
                  </a:lnTo>
                  <a:lnTo>
                    <a:pt x="144" y="78"/>
                  </a:lnTo>
                  <a:lnTo>
                    <a:pt x="143" y="80"/>
                  </a:lnTo>
                  <a:lnTo>
                    <a:pt x="139" y="83"/>
                  </a:lnTo>
                  <a:lnTo>
                    <a:pt x="132" y="89"/>
                  </a:lnTo>
                  <a:lnTo>
                    <a:pt x="123" y="92"/>
                  </a:lnTo>
                  <a:lnTo>
                    <a:pt x="128" y="95"/>
                  </a:lnTo>
                  <a:lnTo>
                    <a:pt x="143" y="100"/>
                  </a:lnTo>
                  <a:lnTo>
                    <a:pt x="166" y="108"/>
                  </a:lnTo>
                  <a:lnTo>
                    <a:pt x="194" y="118"/>
                  </a:lnTo>
                  <a:lnTo>
                    <a:pt x="225" y="127"/>
                  </a:lnTo>
                  <a:lnTo>
                    <a:pt x="257" y="135"/>
                  </a:lnTo>
                  <a:lnTo>
                    <a:pt x="287" y="141"/>
                  </a:lnTo>
                  <a:lnTo>
                    <a:pt x="314" y="144"/>
                  </a:lnTo>
                  <a:lnTo>
                    <a:pt x="314" y="144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8" name="Freeform 35"/>
            <p:cNvSpPr>
              <a:spLocks/>
            </p:cNvSpPr>
            <p:nvPr/>
          </p:nvSpPr>
          <p:spPr bwMode="auto">
            <a:xfrm>
              <a:off x="4236907" y="-89742"/>
              <a:ext cx="245399" cy="155829"/>
            </a:xfrm>
            <a:custGeom>
              <a:avLst/>
              <a:gdLst/>
              <a:ahLst/>
              <a:cxnLst>
                <a:cxn ang="0">
                  <a:pos x="77" y="99"/>
                </a:cxn>
                <a:cxn ang="0">
                  <a:pos x="63" y="98"/>
                </a:cxn>
                <a:cxn ang="0">
                  <a:pos x="49" y="96"/>
                </a:cxn>
                <a:cxn ang="0">
                  <a:pos x="35" y="90"/>
                </a:cxn>
                <a:cxn ang="0">
                  <a:pos x="23" y="85"/>
                </a:cxn>
                <a:cxn ang="0">
                  <a:pos x="14" y="78"/>
                </a:cxn>
                <a:cxn ang="0">
                  <a:pos x="7" y="69"/>
                </a:cxn>
                <a:cxn ang="0">
                  <a:pos x="1" y="58"/>
                </a:cxn>
                <a:cxn ang="0">
                  <a:pos x="0" y="48"/>
                </a:cxn>
                <a:cxn ang="0">
                  <a:pos x="1" y="38"/>
                </a:cxn>
                <a:cxn ang="0">
                  <a:pos x="7" y="29"/>
                </a:cxn>
                <a:cxn ang="0">
                  <a:pos x="14" y="21"/>
                </a:cxn>
                <a:cxn ang="0">
                  <a:pos x="23" y="14"/>
                </a:cxn>
                <a:cxn ang="0">
                  <a:pos x="35" y="7"/>
                </a:cxn>
                <a:cxn ang="0">
                  <a:pos x="49" y="3"/>
                </a:cxn>
                <a:cxn ang="0">
                  <a:pos x="63" y="1"/>
                </a:cxn>
                <a:cxn ang="0">
                  <a:pos x="77" y="0"/>
                </a:cxn>
                <a:cxn ang="0">
                  <a:pos x="92" y="1"/>
                </a:cxn>
                <a:cxn ang="0">
                  <a:pos x="108" y="3"/>
                </a:cxn>
                <a:cxn ang="0">
                  <a:pos x="121" y="7"/>
                </a:cxn>
                <a:cxn ang="0">
                  <a:pos x="132" y="14"/>
                </a:cxn>
                <a:cxn ang="0">
                  <a:pos x="142" y="21"/>
                </a:cxn>
                <a:cxn ang="0">
                  <a:pos x="149" y="29"/>
                </a:cxn>
                <a:cxn ang="0">
                  <a:pos x="154" y="38"/>
                </a:cxn>
                <a:cxn ang="0">
                  <a:pos x="155" y="48"/>
                </a:cxn>
                <a:cxn ang="0">
                  <a:pos x="154" y="58"/>
                </a:cxn>
                <a:cxn ang="0">
                  <a:pos x="149" y="69"/>
                </a:cxn>
                <a:cxn ang="0">
                  <a:pos x="142" y="78"/>
                </a:cxn>
                <a:cxn ang="0">
                  <a:pos x="132" y="85"/>
                </a:cxn>
                <a:cxn ang="0">
                  <a:pos x="121" y="90"/>
                </a:cxn>
                <a:cxn ang="0">
                  <a:pos x="108" y="96"/>
                </a:cxn>
                <a:cxn ang="0">
                  <a:pos x="92" y="98"/>
                </a:cxn>
                <a:cxn ang="0">
                  <a:pos x="77" y="99"/>
                </a:cxn>
                <a:cxn ang="0">
                  <a:pos x="77" y="99"/>
                </a:cxn>
              </a:cxnLst>
              <a:rect l="0" t="0" r="r" b="b"/>
              <a:pathLst>
                <a:path w="155" h="99">
                  <a:moveTo>
                    <a:pt x="77" y="99"/>
                  </a:moveTo>
                  <a:lnTo>
                    <a:pt x="63" y="98"/>
                  </a:lnTo>
                  <a:lnTo>
                    <a:pt x="49" y="96"/>
                  </a:lnTo>
                  <a:lnTo>
                    <a:pt x="35" y="90"/>
                  </a:lnTo>
                  <a:lnTo>
                    <a:pt x="23" y="85"/>
                  </a:lnTo>
                  <a:lnTo>
                    <a:pt x="14" y="78"/>
                  </a:lnTo>
                  <a:lnTo>
                    <a:pt x="7" y="69"/>
                  </a:lnTo>
                  <a:lnTo>
                    <a:pt x="1" y="58"/>
                  </a:lnTo>
                  <a:lnTo>
                    <a:pt x="0" y="48"/>
                  </a:lnTo>
                  <a:lnTo>
                    <a:pt x="1" y="38"/>
                  </a:lnTo>
                  <a:lnTo>
                    <a:pt x="7" y="29"/>
                  </a:lnTo>
                  <a:lnTo>
                    <a:pt x="14" y="21"/>
                  </a:lnTo>
                  <a:lnTo>
                    <a:pt x="23" y="14"/>
                  </a:lnTo>
                  <a:lnTo>
                    <a:pt x="35" y="7"/>
                  </a:lnTo>
                  <a:lnTo>
                    <a:pt x="49" y="3"/>
                  </a:lnTo>
                  <a:lnTo>
                    <a:pt x="63" y="1"/>
                  </a:lnTo>
                  <a:lnTo>
                    <a:pt x="77" y="0"/>
                  </a:lnTo>
                  <a:lnTo>
                    <a:pt x="92" y="1"/>
                  </a:lnTo>
                  <a:lnTo>
                    <a:pt x="108" y="3"/>
                  </a:lnTo>
                  <a:lnTo>
                    <a:pt x="121" y="7"/>
                  </a:lnTo>
                  <a:lnTo>
                    <a:pt x="132" y="14"/>
                  </a:lnTo>
                  <a:lnTo>
                    <a:pt x="142" y="21"/>
                  </a:lnTo>
                  <a:lnTo>
                    <a:pt x="149" y="29"/>
                  </a:lnTo>
                  <a:lnTo>
                    <a:pt x="154" y="38"/>
                  </a:lnTo>
                  <a:lnTo>
                    <a:pt x="155" y="48"/>
                  </a:lnTo>
                  <a:lnTo>
                    <a:pt x="154" y="58"/>
                  </a:lnTo>
                  <a:lnTo>
                    <a:pt x="149" y="69"/>
                  </a:lnTo>
                  <a:lnTo>
                    <a:pt x="142" y="78"/>
                  </a:lnTo>
                  <a:lnTo>
                    <a:pt x="132" y="85"/>
                  </a:lnTo>
                  <a:lnTo>
                    <a:pt x="121" y="90"/>
                  </a:lnTo>
                  <a:lnTo>
                    <a:pt x="108" y="96"/>
                  </a:lnTo>
                  <a:lnTo>
                    <a:pt x="92" y="98"/>
                  </a:lnTo>
                  <a:lnTo>
                    <a:pt x="77" y="99"/>
                  </a:lnTo>
                  <a:lnTo>
                    <a:pt x="77" y="99"/>
                  </a:lnTo>
                  <a:close/>
                </a:path>
              </a:pathLst>
            </a:custGeom>
            <a:grpFill/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9" name="Freeform 36"/>
            <p:cNvSpPr>
              <a:spLocks/>
            </p:cNvSpPr>
            <p:nvPr/>
          </p:nvSpPr>
          <p:spPr bwMode="auto">
            <a:xfrm>
              <a:off x="4089665" y="611485"/>
              <a:ext cx="560917" cy="1147465"/>
            </a:xfrm>
            <a:custGeom>
              <a:avLst/>
              <a:gdLst/>
              <a:ahLst/>
              <a:cxnLst>
                <a:cxn ang="0">
                  <a:pos x="177" y="724"/>
                </a:cxn>
                <a:cxn ang="0">
                  <a:pos x="213" y="715"/>
                </a:cxn>
                <a:cxn ang="0">
                  <a:pos x="246" y="691"/>
                </a:cxn>
                <a:cxn ang="0">
                  <a:pos x="275" y="651"/>
                </a:cxn>
                <a:cxn ang="0">
                  <a:pos x="302" y="598"/>
                </a:cxn>
                <a:cxn ang="0">
                  <a:pos x="324" y="534"/>
                </a:cxn>
                <a:cxn ang="0">
                  <a:pos x="341" y="461"/>
                </a:cxn>
                <a:cxn ang="0">
                  <a:pos x="351" y="382"/>
                </a:cxn>
                <a:cxn ang="0">
                  <a:pos x="355" y="296"/>
                </a:cxn>
                <a:cxn ang="0">
                  <a:pos x="353" y="253"/>
                </a:cxn>
                <a:cxn ang="0">
                  <a:pos x="351" y="212"/>
                </a:cxn>
                <a:cxn ang="0">
                  <a:pos x="347" y="171"/>
                </a:cxn>
                <a:cxn ang="0">
                  <a:pos x="341" y="132"/>
                </a:cxn>
                <a:cxn ang="0">
                  <a:pos x="333" y="96"/>
                </a:cxn>
                <a:cxn ang="0">
                  <a:pos x="324" y="62"/>
                </a:cxn>
                <a:cxn ang="0">
                  <a:pos x="315" y="30"/>
                </a:cxn>
                <a:cxn ang="0">
                  <a:pos x="304" y="0"/>
                </a:cxn>
                <a:cxn ang="0">
                  <a:pos x="289" y="13"/>
                </a:cxn>
                <a:cxn ang="0">
                  <a:pos x="275" y="23"/>
                </a:cxn>
                <a:cxn ang="0">
                  <a:pos x="260" y="34"/>
                </a:cxn>
                <a:cxn ang="0">
                  <a:pos x="243" y="41"/>
                </a:cxn>
                <a:cxn ang="0">
                  <a:pos x="225" y="48"/>
                </a:cxn>
                <a:cxn ang="0">
                  <a:pos x="207" y="53"/>
                </a:cxn>
                <a:cxn ang="0">
                  <a:pos x="188" y="55"/>
                </a:cxn>
                <a:cxn ang="0">
                  <a:pos x="169" y="57"/>
                </a:cxn>
                <a:cxn ang="0">
                  <a:pos x="152" y="55"/>
                </a:cxn>
                <a:cxn ang="0">
                  <a:pos x="134" y="53"/>
                </a:cxn>
                <a:cxn ang="0">
                  <a:pos x="118" y="49"/>
                </a:cxn>
                <a:cxn ang="0">
                  <a:pos x="100" y="44"/>
                </a:cxn>
                <a:cxn ang="0">
                  <a:pos x="83" y="37"/>
                </a:cxn>
                <a:cxn ang="0">
                  <a:pos x="68" y="28"/>
                </a:cxn>
                <a:cxn ang="0">
                  <a:pos x="52" y="21"/>
                </a:cxn>
                <a:cxn ang="0">
                  <a:pos x="40" y="10"/>
                </a:cxn>
                <a:cxn ang="0">
                  <a:pos x="26" y="49"/>
                </a:cxn>
                <a:cxn ang="0">
                  <a:pos x="17" y="85"/>
                </a:cxn>
                <a:cxn ang="0">
                  <a:pos x="9" y="119"/>
                </a:cxn>
                <a:cxn ang="0">
                  <a:pos x="5" y="151"/>
                </a:cxn>
                <a:cxn ang="0">
                  <a:pos x="1" y="185"/>
                </a:cxn>
                <a:cxn ang="0">
                  <a:pos x="0" y="219"/>
                </a:cxn>
                <a:cxn ang="0">
                  <a:pos x="0" y="256"/>
                </a:cxn>
                <a:cxn ang="0">
                  <a:pos x="0" y="296"/>
                </a:cxn>
                <a:cxn ang="0">
                  <a:pos x="4" y="382"/>
                </a:cxn>
                <a:cxn ang="0">
                  <a:pos x="14" y="461"/>
                </a:cxn>
                <a:cxn ang="0">
                  <a:pos x="31" y="534"/>
                </a:cxn>
                <a:cxn ang="0">
                  <a:pos x="52" y="598"/>
                </a:cxn>
                <a:cxn ang="0">
                  <a:pos x="78" y="651"/>
                </a:cxn>
                <a:cxn ang="0">
                  <a:pos x="108" y="691"/>
                </a:cxn>
                <a:cxn ang="0">
                  <a:pos x="141" y="715"/>
                </a:cxn>
                <a:cxn ang="0">
                  <a:pos x="177" y="724"/>
                </a:cxn>
                <a:cxn ang="0">
                  <a:pos x="177" y="724"/>
                </a:cxn>
              </a:cxnLst>
              <a:rect l="0" t="0" r="r" b="b"/>
              <a:pathLst>
                <a:path w="355" h="724">
                  <a:moveTo>
                    <a:pt x="177" y="724"/>
                  </a:moveTo>
                  <a:lnTo>
                    <a:pt x="213" y="715"/>
                  </a:lnTo>
                  <a:lnTo>
                    <a:pt x="246" y="691"/>
                  </a:lnTo>
                  <a:lnTo>
                    <a:pt x="275" y="651"/>
                  </a:lnTo>
                  <a:lnTo>
                    <a:pt x="302" y="598"/>
                  </a:lnTo>
                  <a:lnTo>
                    <a:pt x="324" y="534"/>
                  </a:lnTo>
                  <a:lnTo>
                    <a:pt x="341" y="461"/>
                  </a:lnTo>
                  <a:lnTo>
                    <a:pt x="351" y="382"/>
                  </a:lnTo>
                  <a:lnTo>
                    <a:pt x="355" y="296"/>
                  </a:lnTo>
                  <a:lnTo>
                    <a:pt x="353" y="253"/>
                  </a:lnTo>
                  <a:lnTo>
                    <a:pt x="351" y="212"/>
                  </a:lnTo>
                  <a:lnTo>
                    <a:pt x="347" y="171"/>
                  </a:lnTo>
                  <a:lnTo>
                    <a:pt x="341" y="132"/>
                  </a:lnTo>
                  <a:lnTo>
                    <a:pt x="333" y="96"/>
                  </a:lnTo>
                  <a:lnTo>
                    <a:pt x="324" y="62"/>
                  </a:lnTo>
                  <a:lnTo>
                    <a:pt x="315" y="30"/>
                  </a:lnTo>
                  <a:lnTo>
                    <a:pt x="304" y="0"/>
                  </a:lnTo>
                  <a:lnTo>
                    <a:pt x="289" y="13"/>
                  </a:lnTo>
                  <a:lnTo>
                    <a:pt x="275" y="23"/>
                  </a:lnTo>
                  <a:lnTo>
                    <a:pt x="260" y="34"/>
                  </a:lnTo>
                  <a:lnTo>
                    <a:pt x="243" y="41"/>
                  </a:lnTo>
                  <a:lnTo>
                    <a:pt x="225" y="48"/>
                  </a:lnTo>
                  <a:lnTo>
                    <a:pt x="207" y="53"/>
                  </a:lnTo>
                  <a:lnTo>
                    <a:pt x="188" y="55"/>
                  </a:lnTo>
                  <a:lnTo>
                    <a:pt x="169" y="57"/>
                  </a:lnTo>
                  <a:lnTo>
                    <a:pt x="152" y="55"/>
                  </a:lnTo>
                  <a:lnTo>
                    <a:pt x="134" y="53"/>
                  </a:lnTo>
                  <a:lnTo>
                    <a:pt x="118" y="49"/>
                  </a:lnTo>
                  <a:lnTo>
                    <a:pt x="100" y="44"/>
                  </a:lnTo>
                  <a:lnTo>
                    <a:pt x="83" y="37"/>
                  </a:lnTo>
                  <a:lnTo>
                    <a:pt x="68" y="28"/>
                  </a:lnTo>
                  <a:lnTo>
                    <a:pt x="52" y="21"/>
                  </a:lnTo>
                  <a:lnTo>
                    <a:pt x="40" y="10"/>
                  </a:lnTo>
                  <a:lnTo>
                    <a:pt x="26" y="49"/>
                  </a:lnTo>
                  <a:lnTo>
                    <a:pt x="17" y="85"/>
                  </a:lnTo>
                  <a:lnTo>
                    <a:pt x="9" y="119"/>
                  </a:lnTo>
                  <a:lnTo>
                    <a:pt x="5" y="151"/>
                  </a:lnTo>
                  <a:lnTo>
                    <a:pt x="1" y="185"/>
                  </a:lnTo>
                  <a:lnTo>
                    <a:pt x="0" y="219"/>
                  </a:lnTo>
                  <a:lnTo>
                    <a:pt x="0" y="256"/>
                  </a:lnTo>
                  <a:lnTo>
                    <a:pt x="0" y="296"/>
                  </a:lnTo>
                  <a:lnTo>
                    <a:pt x="4" y="382"/>
                  </a:lnTo>
                  <a:lnTo>
                    <a:pt x="14" y="461"/>
                  </a:lnTo>
                  <a:lnTo>
                    <a:pt x="31" y="534"/>
                  </a:lnTo>
                  <a:lnTo>
                    <a:pt x="52" y="598"/>
                  </a:lnTo>
                  <a:lnTo>
                    <a:pt x="78" y="651"/>
                  </a:lnTo>
                  <a:lnTo>
                    <a:pt x="108" y="691"/>
                  </a:lnTo>
                  <a:lnTo>
                    <a:pt x="141" y="715"/>
                  </a:lnTo>
                  <a:lnTo>
                    <a:pt x="177" y="724"/>
                  </a:lnTo>
                  <a:lnTo>
                    <a:pt x="177" y="724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0" name="Freeform 37"/>
            <p:cNvSpPr>
              <a:spLocks/>
            </p:cNvSpPr>
            <p:nvPr/>
          </p:nvSpPr>
          <p:spPr bwMode="auto">
            <a:xfrm>
              <a:off x="4052888" y="82550"/>
              <a:ext cx="606425" cy="598488"/>
            </a:xfrm>
            <a:custGeom>
              <a:avLst/>
              <a:gdLst/>
              <a:ahLst/>
              <a:cxnLst>
                <a:cxn ang="0">
                  <a:pos x="191" y="377"/>
                </a:cxn>
                <a:cxn ang="0">
                  <a:pos x="229" y="373"/>
                </a:cxn>
                <a:cxn ang="0">
                  <a:pos x="265" y="362"/>
                </a:cxn>
                <a:cxn ang="0">
                  <a:pos x="297" y="344"/>
                </a:cxn>
                <a:cxn ang="0">
                  <a:pos x="326" y="321"/>
                </a:cxn>
                <a:cxn ang="0">
                  <a:pos x="349" y="293"/>
                </a:cxn>
                <a:cxn ang="0">
                  <a:pos x="366" y="260"/>
                </a:cxn>
                <a:cxn ang="0">
                  <a:pos x="378" y="225"/>
                </a:cxn>
                <a:cxn ang="0">
                  <a:pos x="382" y="186"/>
                </a:cxn>
                <a:cxn ang="0">
                  <a:pos x="379" y="153"/>
                </a:cxn>
                <a:cxn ang="0">
                  <a:pos x="372" y="122"/>
                </a:cxn>
                <a:cxn ang="0">
                  <a:pos x="359" y="94"/>
                </a:cxn>
                <a:cxn ang="0">
                  <a:pos x="342" y="68"/>
                </a:cxn>
                <a:cxn ang="0">
                  <a:pos x="320" y="45"/>
                </a:cxn>
                <a:cxn ang="0">
                  <a:pos x="296" y="26"/>
                </a:cxn>
                <a:cxn ang="0">
                  <a:pos x="269" y="11"/>
                </a:cxn>
                <a:cxn ang="0">
                  <a:pos x="240" y="0"/>
                </a:cxn>
                <a:cxn ang="0">
                  <a:pos x="235" y="3"/>
                </a:cxn>
                <a:cxn ang="0">
                  <a:pos x="229" y="6"/>
                </a:cxn>
                <a:cxn ang="0">
                  <a:pos x="224" y="7"/>
                </a:cxn>
                <a:cxn ang="0">
                  <a:pos x="218" y="9"/>
                </a:cxn>
                <a:cxn ang="0">
                  <a:pos x="211" y="11"/>
                </a:cxn>
                <a:cxn ang="0">
                  <a:pos x="205" y="11"/>
                </a:cxn>
                <a:cxn ang="0">
                  <a:pos x="197" y="12"/>
                </a:cxn>
                <a:cxn ang="0">
                  <a:pos x="191" y="12"/>
                </a:cxn>
                <a:cxn ang="0">
                  <a:pos x="185" y="12"/>
                </a:cxn>
                <a:cxn ang="0">
                  <a:pos x="178" y="11"/>
                </a:cxn>
                <a:cxn ang="0">
                  <a:pos x="172" y="11"/>
                </a:cxn>
                <a:cxn ang="0">
                  <a:pos x="165" y="9"/>
                </a:cxn>
                <a:cxn ang="0">
                  <a:pos x="159" y="7"/>
                </a:cxn>
                <a:cxn ang="0">
                  <a:pos x="154" y="6"/>
                </a:cxn>
                <a:cxn ang="0">
                  <a:pos x="149" y="3"/>
                </a:cxn>
                <a:cxn ang="0">
                  <a:pos x="144" y="0"/>
                </a:cxn>
                <a:cxn ang="0">
                  <a:pos x="114" y="11"/>
                </a:cxn>
                <a:cxn ang="0">
                  <a:pos x="87" y="26"/>
                </a:cxn>
                <a:cxn ang="0">
                  <a:pos x="62" y="45"/>
                </a:cxn>
                <a:cxn ang="0">
                  <a:pos x="41" y="68"/>
                </a:cxn>
                <a:cxn ang="0">
                  <a:pos x="24" y="94"/>
                </a:cxn>
                <a:cxn ang="0">
                  <a:pos x="12" y="122"/>
                </a:cxn>
                <a:cxn ang="0">
                  <a:pos x="3" y="153"/>
                </a:cxn>
                <a:cxn ang="0">
                  <a:pos x="0" y="186"/>
                </a:cxn>
                <a:cxn ang="0">
                  <a:pos x="4" y="225"/>
                </a:cxn>
                <a:cxn ang="0">
                  <a:pos x="16" y="260"/>
                </a:cxn>
                <a:cxn ang="0">
                  <a:pos x="33" y="293"/>
                </a:cxn>
                <a:cxn ang="0">
                  <a:pos x="56" y="321"/>
                </a:cxn>
                <a:cxn ang="0">
                  <a:pos x="85" y="344"/>
                </a:cxn>
                <a:cxn ang="0">
                  <a:pos x="118" y="362"/>
                </a:cxn>
                <a:cxn ang="0">
                  <a:pos x="153" y="373"/>
                </a:cxn>
                <a:cxn ang="0">
                  <a:pos x="191" y="377"/>
                </a:cxn>
                <a:cxn ang="0">
                  <a:pos x="191" y="377"/>
                </a:cxn>
              </a:cxnLst>
              <a:rect l="0" t="0" r="r" b="b"/>
              <a:pathLst>
                <a:path w="382" h="377">
                  <a:moveTo>
                    <a:pt x="191" y="377"/>
                  </a:moveTo>
                  <a:lnTo>
                    <a:pt x="229" y="373"/>
                  </a:lnTo>
                  <a:lnTo>
                    <a:pt x="265" y="362"/>
                  </a:lnTo>
                  <a:lnTo>
                    <a:pt x="297" y="344"/>
                  </a:lnTo>
                  <a:lnTo>
                    <a:pt x="326" y="321"/>
                  </a:lnTo>
                  <a:lnTo>
                    <a:pt x="349" y="293"/>
                  </a:lnTo>
                  <a:lnTo>
                    <a:pt x="366" y="260"/>
                  </a:lnTo>
                  <a:lnTo>
                    <a:pt x="378" y="225"/>
                  </a:lnTo>
                  <a:lnTo>
                    <a:pt x="382" y="186"/>
                  </a:lnTo>
                  <a:lnTo>
                    <a:pt x="379" y="153"/>
                  </a:lnTo>
                  <a:lnTo>
                    <a:pt x="372" y="122"/>
                  </a:lnTo>
                  <a:lnTo>
                    <a:pt x="359" y="94"/>
                  </a:lnTo>
                  <a:lnTo>
                    <a:pt x="342" y="68"/>
                  </a:lnTo>
                  <a:lnTo>
                    <a:pt x="320" y="45"/>
                  </a:lnTo>
                  <a:lnTo>
                    <a:pt x="296" y="26"/>
                  </a:lnTo>
                  <a:lnTo>
                    <a:pt x="269" y="11"/>
                  </a:lnTo>
                  <a:lnTo>
                    <a:pt x="240" y="0"/>
                  </a:lnTo>
                  <a:lnTo>
                    <a:pt x="235" y="3"/>
                  </a:lnTo>
                  <a:lnTo>
                    <a:pt x="229" y="6"/>
                  </a:lnTo>
                  <a:lnTo>
                    <a:pt x="224" y="7"/>
                  </a:lnTo>
                  <a:lnTo>
                    <a:pt x="218" y="9"/>
                  </a:lnTo>
                  <a:lnTo>
                    <a:pt x="211" y="11"/>
                  </a:lnTo>
                  <a:lnTo>
                    <a:pt x="205" y="11"/>
                  </a:lnTo>
                  <a:lnTo>
                    <a:pt x="197" y="12"/>
                  </a:lnTo>
                  <a:lnTo>
                    <a:pt x="191" y="12"/>
                  </a:lnTo>
                  <a:lnTo>
                    <a:pt x="185" y="12"/>
                  </a:lnTo>
                  <a:lnTo>
                    <a:pt x="178" y="11"/>
                  </a:lnTo>
                  <a:lnTo>
                    <a:pt x="172" y="11"/>
                  </a:lnTo>
                  <a:lnTo>
                    <a:pt x="165" y="9"/>
                  </a:lnTo>
                  <a:lnTo>
                    <a:pt x="159" y="7"/>
                  </a:lnTo>
                  <a:lnTo>
                    <a:pt x="154" y="6"/>
                  </a:lnTo>
                  <a:lnTo>
                    <a:pt x="149" y="3"/>
                  </a:lnTo>
                  <a:lnTo>
                    <a:pt x="144" y="0"/>
                  </a:lnTo>
                  <a:lnTo>
                    <a:pt x="114" y="11"/>
                  </a:lnTo>
                  <a:lnTo>
                    <a:pt x="87" y="26"/>
                  </a:lnTo>
                  <a:lnTo>
                    <a:pt x="62" y="45"/>
                  </a:lnTo>
                  <a:lnTo>
                    <a:pt x="41" y="68"/>
                  </a:lnTo>
                  <a:lnTo>
                    <a:pt x="24" y="94"/>
                  </a:lnTo>
                  <a:lnTo>
                    <a:pt x="12" y="122"/>
                  </a:lnTo>
                  <a:lnTo>
                    <a:pt x="3" y="153"/>
                  </a:lnTo>
                  <a:lnTo>
                    <a:pt x="0" y="186"/>
                  </a:lnTo>
                  <a:lnTo>
                    <a:pt x="4" y="225"/>
                  </a:lnTo>
                  <a:lnTo>
                    <a:pt x="16" y="260"/>
                  </a:lnTo>
                  <a:lnTo>
                    <a:pt x="33" y="293"/>
                  </a:lnTo>
                  <a:lnTo>
                    <a:pt x="56" y="321"/>
                  </a:lnTo>
                  <a:lnTo>
                    <a:pt x="85" y="344"/>
                  </a:lnTo>
                  <a:lnTo>
                    <a:pt x="118" y="362"/>
                  </a:lnTo>
                  <a:lnTo>
                    <a:pt x="153" y="373"/>
                  </a:lnTo>
                  <a:lnTo>
                    <a:pt x="191" y="377"/>
                  </a:lnTo>
                  <a:lnTo>
                    <a:pt x="191" y="37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1" name="Freeform 38"/>
            <p:cNvSpPr>
              <a:spLocks/>
            </p:cNvSpPr>
            <p:nvPr/>
          </p:nvSpPr>
          <p:spPr bwMode="auto">
            <a:xfrm>
              <a:off x="2336800" y="23588"/>
              <a:ext cx="1759878" cy="864140"/>
            </a:xfrm>
            <a:custGeom>
              <a:avLst/>
              <a:gdLst/>
              <a:ahLst/>
              <a:cxnLst>
                <a:cxn ang="0">
                  <a:pos x="1082" y="130"/>
                </a:cxn>
                <a:cxn ang="0">
                  <a:pos x="1061" y="211"/>
                </a:cxn>
                <a:cxn ang="0">
                  <a:pos x="1067" y="275"/>
                </a:cxn>
                <a:cxn ang="0">
                  <a:pos x="1079" y="312"/>
                </a:cxn>
                <a:cxn ang="0">
                  <a:pos x="1031" y="367"/>
                </a:cxn>
                <a:cxn ang="0">
                  <a:pos x="931" y="447"/>
                </a:cxn>
                <a:cxn ang="0">
                  <a:pos x="833" y="499"/>
                </a:cxn>
                <a:cxn ang="0">
                  <a:pos x="735" y="530"/>
                </a:cxn>
                <a:cxn ang="0">
                  <a:pos x="640" y="541"/>
                </a:cxn>
                <a:cxn ang="0">
                  <a:pos x="550" y="535"/>
                </a:cxn>
                <a:cxn ang="0">
                  <a:pos x="462" y="516"/>
                </a:cxn>
                <a:cxn ang="0">
                  <a:pos x="379" y="485"/>
                </a:cxn>
                <a:cxn ang="0">
                  <a:pos x="304" y="447"/>
                </a:cxn>
                <a:cxn ang="0">
                  <a:pos x="233" y="403"/>
                </a:cxn>
                <a:cxn ang="0">
                  <a:pos x="172" y="356"/>
                </a:cxn>
                <a:cxn ang="0">
                  <a:pos x="118" y="311"/>
                </a:cxn>
                <a:cxn ang="0">
                  <a:pos x="73" y="267"/>
                </a:cxn>
                <a:cxn ang="0">
                  <a:pos x="38" y="231"/>
                </a:cxn>
                <a:cxn ang="0">
                  <a:pos x="14" y="205"/>
                </a:cxn>
                <a:cxn ang="0">
                  <a:pos x="1" y="190"/>
                </a:cxn>
                <a:cxn ang="0">
                  <a:pos x="37" y="157"/>
                </a:cxn>
                <a:cxn ang="0">
                  <a:pos x="117" y="105"/>
                </a:cxn>
                <a:cxn ang="0">
                  <a:pos x="201" y="64"/>
                </a:cxn>
                <a:cxn ang="0">
                  <a:pos x="289" y="34"/>
                </a:cxn>
                <a:cxn ang="0">
                  <a:pos x="382" y="15"/>
                </a:cxn>
                <a:cxn ang="0">
                  <a:pos x="474" y="3"/>
                </a:cxn>
                <a:cxn ang="0">
                  <a:pos x="565" y="0"/>
                </a:cxn>
                <a:cxn ang="0">
                  <a:pos x="655" y="2"/>
                </a:cxn>
                <a:cxn ang="0">
                  <a:pos x="740" y="9"/>
                </a:cxn>
                <a:cxn ang="0">
                  <a:pos x="821" y="20"/>
                </a:cxn>
                <a:cxn ang="0">
                  <a:pos x="894" y="33"/>
                </a:cxn>
                <a:cxn ang="0">
                  <a:pos x="959" y="46"/>
                </a:cxn>
                <a:cxn ang="0">
                  <a:pos x="1016" y="60"/>
                </a:cxn>
                <a:cxn ang="0">
                  <a:pos x="1059" y="71"/>
                </a:cxn>
                <a:cxn ang="0">
                  <a:pos x="1090" y="80"/>
                </a:cxn>
                <a:cxn ang="0">
                  <a:pos x="1105" y="85"/>
                </a:cxn>
                <a:cxn ang="0">
                  <a:pos x="1108" y="87"/>
                </a:cxn>
              </a:cxnLst>
              <a:rect l="0" t="0" r="r" b="b"/>
              <a:pathLst>
                <a:path w="1108" h="541">
                  <a:moveTo>
                    <a:pt x="1108" y="87"/>
                  </a:moveTo>
                  <a:lnTo>
                    <a:pt x="1082" y="130"/>
                  </a:lnTo>
                  <a:lnTo>
                    <a:pt x="1067" y="172"/>
                  </a:lnTo>
                  <a:lnTo>
                    <a:pt x="1061" y="211"/>
                  </a:lnTo>
                  <a:lnTo>
                    <a:pt x="1062" y="246"/>
                  </a:lnTo>
                  <a:lnTo>
                    <a:pt x="1067" y="275"/>
                  </a:lnTo>
                  <a:lnTo>
                    <a:pt x="1073" y="298"/>
                  </a:lnTo>
                  <a:lnTo>
                    <a:pt x="1079" y="312"/>
                  </a:lnTo>
                  <a:lnTo>
                    <a:pt x="1081" y="317"/>
                  </a:lnTo>
                  <a:lnTo>
                    <a:pt x="1031" y="367"/>
                  </a:lnTo>
                  <a:lnTo>
                    <a:pt x="981" y="409"/>
                  </a:lnTo>
                  <a:lnTo>
                    <a:pt x="931" y="447"/>
                  </a:lnTo>
                  <a:lnTo>
                    <a:pt x="881" y="476"/>
                  </a:lnTo>
                  <a:lnTo>
                    <a:pt x="833" y="499"/>
                  </a:lnTo>
                  <a:lnTo>
                    <a:pt x="784" y="517"/>
                  </a:lnTo>
                  <a:lnTo>
                    <a:pt x="735" y="530"/>
                  </a:lnTo>
                  <a:lnTo>
                    <a:pt x="688" y="538"/>
                  </a:lnTo>
                  <a:lnTo>
                    <a:pt x="640" y="541"/>
                  </a:lnTo>
                  <a:lnTo>
                    <a:pt x="594" y="540"/>
                  </a:lnTo>
                  <a:lnTo>
                    <a:pt x="550" y="535"/>
                  </a:lnTo>
                  <a:lnTo>
                    <a:pt x="505" y="527"/>
                  </a:lnTo>
                  <a:lnTo>
                    <a:pt x="462" y="516"/>
                  </a:lnTo>
                  <a:lnTo>
                    <a:pt x="420" y="502"/>
                  </a:lnTo>
                  <a:lnTo>
                    <a:pt x="379" y="485"/>
                  </a:lnTo>
                  <a:lnTo>
                    <a:pt x="341" y="467"/>
                  </a:lnTo>
                  <a:lnTo>
                    <a:pt x="304" y="447"/>
                  </a:lnTo>
                  <a:lnTo>
                    <a:pt x="268" y="425"/>
                  </a:lnTo>
                  <a:lnTo>
                    <a:pt x="233" y="403"/>
                  </a:lnTo>
                  <a:lnTo>
                    <a:pt x="201" y="380"/>
                  </a:lnTo>
                  <a:lnTo>
                    <a:pt x="172" y="356"/>
                  </a:lnTo>
                  <a:lnTo>
                    <a:pt x="143" y="333"/>
                  </a:lnTo>
                  <a:lnTo>
                    <a:pt x="118" y="311"/>
                  </a:lnTo>
                  <a:lnTo>
                    <a:pt x="94" y="288"/>
                  </a:lnTo>
                  <a:lnTo>
                    <a:pt x="73" y="267"/>
                  </a:lnTo>
                  <a:lnTo>
                    <a:pt x="54" y="249"/>
                  </a:lnTo>
                  <a:lnTo>
                    <a:pt x="38" y="231"/>
                  </a:lnTo>
                  <a:lnTo>
                    <a:pt x="24" y="217"/>
                  </a:lnTo>
                  <a:lnTo>
                    <a:pt x="14" y="205"/>
                  </a:lnTo>
                  <a:lnTo>
                    <a:pt x="6" y="196"/>
                  </a:lnTo>
                  <a:lnTo>
                    <a:pt x="1" y="190"/>
                  </a:lnTo>
                  <a:lnTo>
                    <a:pt x="0" y="188"/>
                  </a:lnTo>
                  <a:lnTo>
                    <a:pt x="37" y="157"/>
                  </a:lnTo>
                  <a:lnTo>
                    <a:pt x="76" y="129"/>
                  </a:lnTo>
                  <a:lnTo>
                    <a:pt x="117" y="105"/>
                  </a:lnTo>
                  <a:lnTo>
                    <a:pt x="158" y="83"/>
                  </a:lnTo>
                  <a:lnTo>
                    <a:pt x="201" y="64"/>
                  </a:lnTo>
                  <a:lnTo>
                    <a:pt x="245" y="48"/>
                  </a:lnTo>
                  <a:lnTo>
                    <a:pt x="289" y="34"/>
                  </a:lnTo>
                  <a:lnTo>
                    <a:pt x="336" y="24"/>
                  </a:lnTo>
                  <a:lnTo>
                    <a:pt x="382" y="15"/>
                  </a:lnTo>
                  <a:lnTo>
                    <a:pt x="428" y="9"/>
                  </a:lnTo>
                  <a:lnTo>
                    <a:pt x="474" y="3"/>
                  </a:lnTo>
                  <a:lnTo>
                    <a:pt x="520" y="1"/>
                  </a:lnTo>
                  <a:lnTo>
                    <a:pt x="565" y="0"/>
                  </a:lnTo>
                  <a:lnTo>
                    <a:pt x="610" y="1"/>
                  </a:lnTo>
                  <a:lnTo>
                    <a:pt x="655" y="2"/>
                  </a:lnTo>
                  <a:lnTo>
                    <a:pt x="698" y="5"/>
                  </a:lnTo>
                  <a:lnTo>
                    <a:pt x="740" y="9"/>
                  </a:lnTo>
                  <a:lnTo>
                    <a:pt x="781" y="14"/>
                  </a:lnTo>
                  <a:lnTo>
                    <a:pt x="821" y="20"/>
                  </a:lnTo>
                  <a:lnTo>
                    <a:pt x="858" y="25"/>
                  </a:lnTo>
                  <a:lnTo>
                    <a:pt x="894" y="33"/>
                  </a:lnTo>
                  <a:lnTo>
                    <a:pt x="929" y="39"/>
                  </a:lnTo>
                  <a:lnTo>
                    <a:pt x="959" y="46"/>
                  </a:lnTo>
                  <a:lnTo>
                    <a:pt x="989" y="53"/>
                  </a:lnTo>
                  <a:lnTo>
                    <a:pt x="1016" y="60"/>
                  </a:lnTo>
                  <a:lnTo>
                    <a:pt x="1039" y="66"/>
                  </a:lnTo>
                  <a:lnTo>
                    <a:pt x="1059" y="71"/>
                  </a:lnTo>
                  <a:lnTo>
                    <a:pt x="1076" y="76"/>
                  </a:lnTo>
                  <a:lnTo>
                    <a:pt x="1090" y="80"/>
                  </a:lnTo>
                  <a:lnTo>
                    <a:pt x="1100" y="84"/>
                  </a:lnTo>
                  <a:lnTo>
                    <a:pt x="1105" y="85"/>
                  </a:lnTo>
                  <a:lnTo>
                    <a:pt x="1108" y="87"/>
                  </a:lnTo>
                  <a:lnTo>
                    <a:pt x="1108" y="87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" name="Freeform 39"/>
            <p:cNvSpPr>
              <a:spLocks/>
            </p:cNvSpPr>
            <p:nvPr/>
          </p:nvSpPr>
          <p:spPr bwMode="auto">
            <a:xfrm>
              <a:off x="3248290" y="547739"/>
              <a:ext cx="883444" cy="722478"/>
            </a:xfrm>
            <a:custGeom>
              <a:avLst/>
              <a:gdLst/>
              <a:ahLst/>
              <a:cxnLst>
                <a:cxn ang="0">
                  <a:pos x="511" y="0"/>
                </a:cxn>
                <a:cxn ang="0">
                  <a:pos x="514" y="1"/>
                </a:cxn>
                <a:cxn ang="0">
                  <a:pos x="520" y="6"/>
                </a:cxn>
                <a:cxn ang="0">
                  <a:pos x="529" y="15"/>
                </a:cxn>
                <a:cxn ang="0">
                  <a:pos x="538" y="24"/>
                </a:cxn>
                <a:cxn ang="0">
                  <a:pos x="547" y="33"/>
                </a:cxn>
                <a:cxn ang="0">
                  <a:pos x="552" y="44"/>
                </a:cxn>
                <a:cxn ang="0">
                  <a:pos x="555" y="50"/>
                </a:cxn>
                <a:cxn ang="0">
                  <a:pos x="551" y="55"/>
                </a:cxn>
                <a:cxn ang="0">
                  <a:pos x="534" y="92"/>
                </a:cxn>
                <a:cxn ang="0">
                  <a:pos x="522" y="144"/>
                </a:cxn>
                <a:cxn ang="0">
                  <a:pos x="514" y="202"/>
                </a:cxn>
                <a:cxn ang="0">
                  <a:pos x="510" y="263"/>
                </a:cxn>
                <a:cxn ang="0">
                  <a:pos x="509" y="319"/>
                </a:cxn>
                <a:cxn ang="0">
                  <a:pos x="509" y="366"/>
                </a:cxn>
                <a:cxn ang="0">
                  <a:pos x="510" y="400"/>
                </a:cxn>
                <a:cxn ang="0">
                  <a:pos x="510" y="411"/>
                </a:cxn>
                <a:cxn ang="0">
                  <a:pos x="442" y="432"/>
                </a:cxn>
                <a:cxn ang="0">
                  <a:pos x="379" y="445"/>
                </a:cxn>
                <a:cxn ang="0">
                  <a:pos x="323" y="451"/>
                </a:cxn>
                <a:cxn ang="0">
                  <a:pos x="273" y="451"/>
                </a:cxn>
                <a:cxn ang="0">
                  <a:pos x="228" y="447"/>
                </a:cxn>
                <a:cxn ang="0">
                  <a:pos x="187" y="437"/>
                </a:cxn>
                <a:cxn ang="0">
                  <a:pos x="151" y="424"/>
                </a:cxn>
                <a:cxn ang="0">
                  <a:pos x="121" y="406"/>
                </a:cxn>
                <a:cxn ang="0">
                  <a:pos x="94" y="387"/>
                </a:cxn>
                <a:cxn ang="0">
                  <a:pos x="71" y="365"/>
                </a:cxn>
                <a:cxn ang="0">
                  <a:pos x="51" y="342"/>
                </a:cxn>
                <a:cxn ang="0">
                  <a:pos x="36" y="318"/>
                </a:cxn>
                <a:cxn ang="0">
                  <a:pos x="23" y="293"/>
                </a:cxn>
                <a:cxn ang="0">
                  <a:pos x="13" y="269"/>
                </a:cxn>
                <a:cxn ang="0">
                  <a:pos x="5" y="246"/>
                </a:cxn>
                <a:cxn ang="0">
                  <a:pos x="0" y="224"/>
                </a:cxn>
                <a:cxn ang="0">
                  <a:pos x="30" y="227"/>
                </a:cxn>
                <a:cxn ang="0">
                  <a:pos x="60" y="227"/>
                </a:cxn>
                <a:cxn ang="0">
                  <a:pos x="90" y="226"/>
                </a:cxn>
                <a:cxn ang="0">
                  <a:pos x="121" y="223"/>
                </a:cxn>
                <a:cxn ang="0">
                  <a:pos x="153" y="218"/>
                </a:cxn>
                <a:cxn ang="0">
                  <a:pos x="183" y="210"/>
                </a:cxn>
                <a:cxn ang="0">
                  <a:pos x="215" y="200"/>
                </a:cxn>
                <a:cxn ang="0">
                  <a:pos x="249" y="188"/>
                </a:cxn>
                <a:cxn ang="0">
                  <a:pos x="281" y="174"/>
                </a:cxn>
                <a:cxn ang="0">
                  <a:pos x="313" y="158"/>
                </a:cxn>
                <a:cxn ang="0">
                  <a:pos x="346" y="138"/>
                </a:cxn>
                <a:cxn ang="0">
                  <a:pos x="379" y="115"/>
                </a:cxn>
                <a:cxn ang="0">
                  <a:pos x="411" y="91"/>
                </a:cxn>
                <a:cxn ang="0">
                  <a:pos x="445" y="64"/>
                </a:cxn>
                <a:cxn ang="0">
                  <a:pos x="478" y="33"/>
                </a:cxn>
                <a:cxn ang="0">
                  <a:pos x="511" y="0"/>
                </a:cxn>
              </a:cxnLst>
              <a:rect l="0" t="0" r="r" b="b"/>
              <a:pathLst>
                <a:path w="555" h="451">
                  <a:moveTo>
                    <a:pt x="511" y="0"/>
                  </a:moveTo>
                  <a:lnTo>
                    <a:pt x="514" y="1"/>
                  </a:lnTo>
                  <a:lnTo>
                    <a:pt x="520" y="6"/>
                  </a:lnTo>
                  <a:lnTo>
                    <a:pt x="529" y="15"/>
                  </a:lnTo>
                  <a:lnTo>
                    <a:pt x="538" y="24"/>
                  </a:lnTo>
                  <a:lnTo>
                    <a:pt x="547" y="33"/>
                  </a:lnTo>
                  <a:lnTo>
                    <a:pt x="552" y="44"/>
                  </a:lnTo>
                  <a:lnTo>
                    <a:pt x="555" y="50"/>
                  </a:lnTo>
                  <a:lnTo>
                    <a:pt x="551" y="55"/>
                  </a:lnTo>
                  <a:lnTo>
                    <a:pt x="534" y="92"/>
                  </a:lnTo>
                  <a:lnTo>
                    <a:pt x="522" y="144"/>
                  </a:lnTo>
                  <a:lnTo>
                    <a:pt x="514" y="202"/>
                  </a:lnTo>
                  <a:lnTo>
                    <a:pt x="510" y="263"/>
                  </a:lnTo>
                  <a:lnTo>
                    <a:pt x="509" y="319"/>
                  </a:lnTo>
                  <a:lnTo>
                    <a:pt x="509" y="366"/>
                  </a:lnTo>
                  <a:lnTo>
                    <a:pt x="510" y="400"/>
                  </a:lnTo>
                  <a:lnTo>
                    <a:pt x="510" y="411"/>
                  </a:lnTo>
                  <a:lnTo>
                    <a:pt x="442" y="432"/>
                  </a:lnTo>
                  <a:lnTo>
                    <a:pt x="379" y="445"/>
                  </a:lnTo>
                  <a:lnTo>
                    <a:pt x="323" y="451"/>
                  </a:lnTo>
                  <a:lnTo>
                    <a:pt x="273" y="451"/>
                  </a:lnTo>
                  <a:lnTo>
                    <a:pt x="228" y="447"/>
                  </a:lnTo>
                  <a:lnTo>
                    <a:pt x="187" y="437"/>
                  </a:lnTo>
                  <a:lnTo>
                    <a:pt x="151" y="424"/>
                  </a:lnTo>
                  <a:lnTo>
                    <a:pt x="121" y="406"/>
                  </a:lnTo>
                  <a:lnTo>
                    <a:pt x="94" y="387"/>
                  </a:lnTo>
                  <a:lnTo>
                    <a:pt x="71" y="365"/>
                  </a:lnTo>
                  <a:lnTo>
                    <a:pt x="51" y="342"/>
                  </a:lnTo>
                  <a:lnTo>
                    <a:pt x="36" y="318"/>
                  </a:lnTo>
                  <a:lnTo>
                    <a:pt x="23" y="293"/>
                  </a:lnTo>
                  <a:lnTo>
                    <a:pt x="13" y="269"/>
                  </a:lnTo>
                  <a:lnTo>
                    <a:pt x="5" y="246"/>
                  </a:lnTo>
                  <a:lnTo>
                    <a:pt x="0" y="224"/>
                  </a:lnTo>
                  <a:lnTo>
                    <a:pt x="30" y="227"/>
                  </a:lnTo>
                  <a:lnTo>
                    <a:pt x="60" y="227"/>
                  </a:lnTo>
                  <a:lnTo>
                    <a:pt x="90" y="226"/>
                  </a:lnTo>
                  <a:lnTo>
                    <a:pt x="121" y="223"/>
                  </a:lnTo>
                  <a:lnTo>
                    <a:pt x="153" y="218"/>
                  </a:lnTo>
                  <a:lnTo>
                    <a:pt x="183" y="210"/>
                  </a:lnTo>
                  <a:lnTo>
                    <a:pt x="215" y="200"/>
                  </a:lnTo>
                  <a:lnTo>
                    <a:pt x="249" y="188"/>
                  </a:lnTo>
                  <a:lnTo>
                    <a:pt x="281" y="174"/>
                  </a:lnTo>
                  <a:lnTo>
                    <a:pt x="313" y="158"/>
                  </a:lnTo>
                  <a:lnTo>
                    <a:pt x="346" y="138"/>
                  </a:lnTo>
                  <a:lnTo>
                    <a:pt x="379" y="115"/>
                  </a:lnTo>
                  <a:lnTo>
                    <a:pt x="411" y="91"/>
                  </a:lnTo>
                  <a:lnTo>
                    <a:pt x="445" y="64"/>
                  </a:lnTo>
                  <a:lnTo>
                    <a:pt x="478" y="33"/>
                  </a:lnTo>
                  <a:lnTo>
                    <a:pt x="511" y="0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" name="Freeform 40"/>
            <p:cNvSpPr>
              <a:spLocks/>
            </p:cNvSpPr>
            <p:nvPr/>
          </p:nvSpPr>
          <p:spPr bwMode="auto">
            <a:xfrm>
              <a:off x="3098800" y="620713"/>
              <a:ext cx="150813" cy="153988"/>
            </a:xfrm>
            <a:custGeom>
              <a:avLst/>
              <a:gdLst>
                <a:gd name="T0" fmla="*/ 0 w 95"/>
                <a:gd name="T1" fmla="*/ 2147483647 h 97"/>
                <a:gd name="T2" fmla="*/ 2147483647 w 95"/>
                <a:gd name="T3" fmla="*/ 2147483647 h 97"/>
                <a:gd name="T4" fmla="*/ 2147483647 w 95"/>
                <a:gd name="T5" fmla="*/ 2147483647 h 97"/>
                <a:gd name="T6" fmla="*/ 2147483647 w 95"/>
                <a:gd name="T7" fmla="*/ 2147483647 h 97"/>
                <a:gd name="T8" fmla="*/ 2147483647 w 95"/>
                <a:gd name="T9" fmla="*/ 2147483647 h 97"/>
                <a:gd name="T10" fmla="*/ 2147483647 w 95"/>
                <a:gd name="T11" fmla="*/ 2147483647 h 97"/>
                <a:gd name="T12" fmla="*/ 2147483647 w 95"/>
                <a:gd name="T13" fmla="*/ 2147483647 h 97"/>
                <a:gd name="T14" fmla="*/ 2147483647 w 95"/>
                <a:gd name="T15" fmla="*/ 2147483647 h 97"/>
                <a:gd name="T16" fmla="*/ 2147483647 w 95"/>
                <a:gd name="T17" fmla="*/ 2147483647 h 97"/>
                <a:gd name="T18" fmla="*/ 2147483647 w 95"/>
                <a:gd name="T19" fmla="*/ 2147483647 h 97"/>
                <a:gd name="T20" fmla="*/ 2147483647 w 95"/>
                <a:gd name="T21" fmla="*/ 2147483647 h 97"/>
                <a:gd name="T22" fmla="*/ 2147483647 w 95"/>
                <a:gd name="T23" fmla="*/ 2147483647 h 97"/>
                <a:gd name="T24" fmla="*/ 2147483647 w 95"/>
                <a:gd name="T25" fmla="*/ 2147483647 h 97"/>
                <a:gd name="T26" fmla="*/ 2147483647 w 95"/>
                <a:gd name="T27" fmla="*/ 2147483647 h 97"/>
                <a:gd name="T28" fmla="*/ 2147483647 w 95"/>
                <a:gd name="T29" fmla="*/ 2147483647 h 97"/>
                <a:gd name="T30" fmla="*/ 2147483647 w 95"/>
                <a:gd name="T31" fmla="*/ 2147483647 h 97"/>
                <a:gd name="T32" fmla="*/ 2147483647 w 95"/>
                <a:gd name="T33" fmla="*/ 2147483647 h 97"/>
                <a:gd name="T34" fmla="*/ 2147483647 w 95"/>
                <a:gd name="T35" fmla="*/ 2147483647 h 97"/>
                <a:gd name="T36" fmla="*/ 2147483647 w 95"/>
                <a:gd name="T37" fmla="*/ 2147483647 h 97"/>
                <a:gd name="T38" fmla="*/ 2147483647 w 95"/>
                <a:gd name="T39" fmla="*/ 2147483647 h 97"/>
                <a:gd name="T40" fmla="*/ 2147483647 w 95"/>
                <a:gd name="T41" fmla="*/ 2147483647 h 97"/>
                <a:gd name="T42" fmla="*/ 2147483647 w 95"/>
                <a:gd name="T43" fmla="*/ 2147483647 h 97"/>
                <a:gd name="T44" fmla="*/ 2147483647 w 95"/>
                <a:gd name="T45" fmla="*/ 0 h 97"/>
                <a:gd name="T46" fmla="*/ 2147483647 w 95"/>
                <a:gd name="T47" fmla="*/ 2147483647 h 97"/>
                <a:gd name="T48" fmla="*/ 2147483647 w 95"/>
                <a:gd name="T49" fmla="*/ 2147483647 h 97"/>
                <a:gd name="T50" fmla="*/ 2147483647 w 95"/>
                <a:gd name="T51" fmla="*/ 2147483647 h 97"/>
                <a:gd name="T52" fmla="*/ 2147483647 w 95"/>
                <a:gd name="T53" fmla="*/ 2147483647 h 97"/>
                <a:gd name="T54" fmla="*/ 2147483647 w 95"/>
                <a:gd name="T55" fmla="*/ 2147483647 h 97"/>
                <a:gd name="T56" fmla="*/ 0 w 95"/>
                <a:gd name="T57" fmla="*/ 2147483647 h 9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5"/>
                <a:gd name="T88" fmla="*/ 0 h 97"/>
                <a:gd name="T89" fmla="*/ 95 w 95"/>
                <a:gd name="T90" fmla="*/ 97 h 9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5" h="97">
                  <a:moveTo>
                    <a:pt x="0" y="43"/>
                  </a:moveTo>
                  <a:lnTo>
                    <a:pt x="3" y="42"/>
                  </a:lnTo>
                  <a:lnTo>
                    <a:pt x="8" y="38"/>
                  </a:lnTo>
                  <a:lnTo>
                    <a:pt x="17" y="34"/>
                  </a:lnTo>
                  <a:lnTo>
                    <a:pt x="27" y="29"/>
                  </a:lnTo>
                  <a:lnTo>
                    <a:pt x="38" y="25"/>
                  </a:lnTo>
                  <a:lnTo>
                    <a:pt x="49" y="25"/>
                  </a:lnTo>
                  <a:lnTo>
                    <a:pt x="58" y="28"/>
                  </a:lnTo>
                  <a:lnTo>
                    <a:pt x="64" y="34"/>
                  </a:lnTo>
                  <a:lnTo>
                    <a:pt x="71" y="52"/>
                  </a:lnTo>
                  <a:lnTo>
                    <a:pt x="70" y="69"/>
                  </a:lnTo>
                  <a:lnTo>
                    <a:pt x="62" y="84"/>
                  </a:lnTo>
                  <a:lnTo>
                    <a:pt x="50" y="97"/>
                  </a:lnTo>
                  <a:lnTo>
                    <a:pt x="53" y="94"/>
                  </a:lnTo>
                  <a:lnTo>
                    <a:pt x="62" y="89"/>
                  </a:lnTo>
                  <a:lnTo>
                    <a:pt x="72" y="80"/>
                  </a:lnTo>
                  <a:lnTo>
                    <a:pt x="82" y="69"/>
                  </a:lnTo>
                  <a:lnTo>
                    <a:pt x="91" y="55"/>
                  </a:lnTo>
                  <a:lnTo>
                    <a:pt x="95" y="41"/>
                  </a:lnTo>
                  <a:lnTo>
                    <a:pt x="94" y="25"/>
                  </a:lnTo>
                  <a:lnTo>
                    <a:pt x="82" y="11"/>
                  </a:lnTo>
                  <a:lnTo>
                    <a:pt x="67" y="1"/>
                  </a:lnTo>
                  <a:lnTo>
                    <a:pt x="52" y="0"/>
                  </a:lnTo>
                  <a:lnTo>
                    <a:pt x="38" y="5"/>
                  </a:lnTo>
                  <a:lnTo>
                    <a:pt x="26" y="12"/>
                  </a:lnTo>
                  <a:lnTo>
                    <a:pt x="16" y="23"/>
                  </a:lnTo>
                  <a:lnTo>
                    <a:pt x="7" y="33"/>
                  </a:lnTo>
                  <a:lnTo>
                    <a:pt x="2" y="41"/>
                  </a:lnTo>
                  <a:lnTo>
                    <a:pt x="0" y="4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" name="Freeform 41"/>
            <p:cNvSpPr>
              <a:spLocks/>
            </p:cNvSpPr>
            <p:nvPr/>
          </p:nvSpPr>
          <p:spPr bwMode="auto">
            <a:xfrm>
              <a:off x="3065463" y="717550"/>
              <a:ext cx="88900" cy="95250"/>
            </a:xfrm>
            <a:custGeom>
              <a:avLst/>
              <a:gdLst>
                <a:gd name="T0" fmla="*/ 2147483647 w 56"/>
                <a:gd name="T1" fmla="*/ 2147483647 h 60"/>
                <a:gd name="T2" fmla="*/ 0 w 56"/>
                <a:gd name="T3" fmla="*/ 2147483647 h 60"/>
                <a:gd name="T4" fmla="*/ 0 w 56"/>
                <a:gd name="T5" fmla="*/ 2147483647 h 60"/>
                <a:gd name="T6" fmla="*/ 2147483647 w 56"/>
                <a:gd name="T7" fmla="*/ 2147483647 h 60"/>
                <a:gd name="T8" fmla="*/ 2147483647 w 56"/>
                <a:gd name="T9" fmla="*/ 2147483647 h 60"/>
                <a:gd name="T10" fmla="*/ 2147483647 w 56"/>
                <a:gd name="T11" fmla="*/ 2147483647 h 60"/>
                <a:gd name="T12" fmla="*/ 2147483647 w 56"/>
                <a:gd name="T13" fmla="*/ 2147483647 h 60"/>
                <a:gd name="T14" fmla="*/ 2147483647 w 56"/>
                <a:gd name="T15" fmla="*/ 2147483647 h 60"/>
                <a:gd name="T16" fmla="*/ 2147483647 w 56"/>
                <a:gd name="T17" fmla="*/ 2147483647 h 60"/>
                <a:gd name="T18" fmla="*/ 2147483647 w 56"/>
                <a:gd name="T19" fmla="*/ 0 h 60"/>
                <a:gd name="T20" fmla="*/ 2147483647 w 56"/>
                <a:gd name="T21" fmla="*/ 0 h 60"/>
                <a:gd name="T22" fmla="*/ 2147483647 w 56"/>
                <a:gd name="T23" fmla="*/ 2147483647 h 60"/>
                <a:gd name="T24" fmla="*/ 2147483647 w 56"/>
                <a:gd name="T25" fmla="*/ 2147483647 h 60"/>
                <a:gd name="T26" fmla="*/ 2147483647 w 56"/>
                <a:gd name="T27" fmla="*/ 2147483647 h 60"/>
                <a:gd name="T28" fmla="*/ 2147483647 w 56"/>
                <a:gd name="T29" fmla="*/ 2147483647 h 60"/>
                <a:gd name="T30" fmla="*/ 2147483647 w 56"/>
                <a:gd name="T31" fmla="*/ 2147483647 h 60"/>
                <a:gd name="T32" fmla="*/ 2147483647 w 56"/>
                <a:gd name="T33" fmla="*/ 2147483647 h 60"/>
                <a:gd name="T34" fmla="*/ 2147483647 w 56"/>
                <a:gd name="T35" fmla="*/ 2147483647 h 60"/>
                <a:gd name="T36" fmla="*/ 2147483647 w 56"/>
                <a:gd name="T37" fmla="*/ 2147483647 h 60"/>
                <a:gd name="T38" fmla="*/ 2147483647 w 56"/>
                <a:gd name="T39" fmla="*/ 2147483647 h 60"/>
                <a:gd name="T40" fmla="*/ 2147483647 w 56"/>
                <a:gd name="T41" fmla="*/ 2147483647 h 60"/>
                <a:gd name="T42" fmla="*/ 2147483647 w 56"/>
                <a:gd name="T43" fmla="*/ 2147483647 h 60"/>
                <a:gd name="T44" fmla="*/ 2147483647 w 56"/>
                <a:gd name="T45" fmla="*/ 2147483647 h 60"/>
                <a:gd name="T46" fmla="*/ 2147483647 w 56"/>
                <a:gd name="T47" fmla="*/ 2147483647 h 60"/>
                <a:gd name="T48" fmla="*/ 2147483647 w 56"/>
                <a:gd name="T49" fmla="*/ 2147483647 h 6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6"/>
                <a:gd name="T76" fmla="*/ 0 h 60"/>
                <a:gd name="T77" fmla="*/ 56 w 56"/>
                <a:gd name="T78" fmla="*/ 60 h 6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6" h="60">
                  <a:moveTo>
                    <a:pt x="3" y="58"/>
                  </a:moveTo>
                  <a:lnTo>
                    <a:pt x="0" y="50"/>
                  </a:lnTo>
                  <a:lnTo>
                    <a:pt x="0" y="39"/>
                  </a:lnTo>
                  <a:lnTo>
                    <a:pt x="3" y="27"/>
                  </a:lnTo>
                  <a:lnTo>
                    <a:pt x="11" y="15"/>
                  </a:lnTo>
                  <a:lnTo>
                    <a:pt x="16" y="10"/>
                  </a:lnTo>
                  <a:lnTo>
                    <a:pt x="23" y="7"/>
                  </a:lnTo>
                  <a:lnTo>
                    <a:pt x="28" y="4"/>
                  </a:lnTo>
                  <a:lnTo>
                    <a:pt x="33" y="1"/>
                  </a:lnTo>
                  <a:lnTo>
                    <a:pt x="38" y="0"/>
                  </a:lnTo>
                  <a:lnTo>
                    <a:pt x="43" y="0"/>
                  </a:lnTo>
                  <a:lnTo>
                    <a:pt x="47" y="1"/>
                  </a:lnTo>
                  <a:lnTo>
                    <a:pt x="51" y="4"/>
                  </a:lnTo>
                  <a:lnTo>
                    <a:pt x="56" y="12"/>
                  </a:lnTo>
                  <a:lnTo>
                    <a:pt x="56" y="22"/>
                  </a:lnTo>
                  <a:lnTo>
                    <a:pt x="53" y="33"/>
                  </a:lnTo>
                  <a:lnTo>
                    <a:pt x="46" y="45"/>
                  </a:lnTo>
                  <a:lnTo>
                    <a:pt x="41" y="50"/>
                  </a:lnTo>
                  <a:lnTo>
                    <a:pt x="35" y="54"/>
                  </a:lnTo>
                  <a:lnTo>
                    <a:pt x="29" y="56"/>
                  </a:lnTo>
                  <a:lnTo>
                    <a:pt x="23" y="59"/>
                  </a:lnTo>
                  <a:lnTo>
                    <a:pt x="18" y="60"/>
                  </a:lnTo>
                  <a:lnTo>
                    <a:pt x="12" y="60"/>
                  </a:lnTo>
                  <a:lnTo>
                    <a:pt x="7" y="59"/>
                  </a:lnTo>
                  <a:lnTo>
                    <a:pt x="3" y="58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" name="Freeform 42"/>
            <p:cNvSpPr>
              <a:spLocks/>
            </p:cNvSpPr>
            <p:nvPr/>
          </p:nvSpPr>
          <p:spPr bwMode="auto">
            <a:xfrm>
              <a:off x="2833688" y="635000"/>
              <a:ext cx="88900" cy="96838"/>
            </a:xfrm>
            <a:custGeom>
              <a:avLst/>
              <a:gdLst>
                <a:gd name="T0" fmla="*/ 2147483647 w 56"/>
                <a:gd name="T1" fmla="*/ 2147483647 h 61"/>
                <a:gd name="T2" fmla="*/ 0 w 56"/>
                <a:gd name="T3" fmla="*/ 2147483647 h 61"/>
                <a:gd name="T4" fmla="*/ 0 w 56"/>
                <a:gd name="T5" fmla="*/ 2147483647 h 61"/>
                <a:gd name="T6" fmla="*/ 2147483647 w 56"/>
                <a:gd name="T7" fmla="*/ 2147483647 h 61"/>
                <a:gd name="T8" fmla="*/ 2147483647 w 56"/>
                <a:gd name="T9" fmla="*/ 2147483647 h 61"/>
                <a:gd name="T10" fmla="*/ 2147483647 w 56"/>
                <a:gd name="T11" fmla="*/ 2147483647 h 61"/>
                <a:gd name="T12" fmla="*/ 2147483647 w 56"/>
                <a:gd name="T13" fmla="*/ 2147483647 h 61"/>
                <a:gd name="T14" fmla="*/ 2147483647 w 56"/>
                <a:gd name="T15" fmla="*/ 2147483647 h 61"/>
                <a:gd name="T16" fmla="*/ 2147483647 w 56"/>
                <a:gd name="T17" fmla="*/ 2147483647 h 61"/>
                <a:gd name="T18" fmla="*/ 2147483647 w 56"/>
                <a:gd name="T19" fmla="*/ 0 h 61"/>
                <a:gd name="T20" fmla="*/ 2147483647 w 56"/>
                <a:gd name="T21" fmla="*/ 0 h 61"/>
                <a:gd name="T22" fmla="*/ 2147483647 w 56"/>
                <a:gd name="T23" fmla="*/ 2147483647 h 61"/>
                <a:gd name="T24" fmla="*/ 2147483647 w 56"/>
                <a:gd name="T25" fmla="*/ 2147483647 h 61"/>
                <a:gd name="T26" fmla="*/ 2147483647 w 56"/>
                <a:gd name="T27" fmla="*/ 2147483647 h 61"/>
                <a:gd name="T28" fmla="*/ 2147483647 w 56"/>
                <a:gd name="T29" fmla="*/ 2147483647 h 61"/>
                <a:gd name="T30" fmla="*/ 2147483647 w 56"/>
                <a:gd name="T31" fmla="*/ 2147483647 h 61"/>
                <a:gd name="T32" fmla="*/ 2147483647 w 56"/>
                <a:gd name="T33" fmla="*/ 2147483647 h 61"/>
                <a:gd name="T34" fmla="*/ 2147483647 w 56"/>
                <a:gd name="T35" fmla="*/ 2147483647 h 61"/>
                <a:gd name="T36" fmla="*/ 2147483647 w 56"/>
                <a:gd name="T37" fmla="*/ 2147483647 h 61"/>
                <a:gd name="T38" fmla="*/ 2147483647 w 56"/>
                <a:gd name="T39" fmla="*/ 2147483647 h 61"/>
                <a:gd name="T40" fmla="*/ 2147483647 w 56"/>
                <a:gd name="T41" fmla="*/ 2147483647 h 61"/>
                <a:gd name="T42" fmla="*/ 2147483647 w 56"/>
                <a:gd name="T43" fmla="*/ 2147483647 h 61"/>
                <a:gd name="T44" fmla="*/ 2147483647 w 56"/>
                <a:gd name="T45" fmla="*/ 2147483647 h 61"/>
                <a:gd name="T46" fmla="*/ 2147483647 w 56"/>
                <a:gd name="T47" fmla="*/ 2147483647 h 61"/>
                <a:gd name="T48" fmla="*/ 2147483647 w 56"/>
                <a:gd name="T49" fmla="*/ 2147483647 h 6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6"/>
                <a:gd name="T76" fmla="*/ 0 h 61"/>
                <a:gd name="T77" fmla="*/ 56 w 56"/>
                <a:gd name="T78" fmla="*/ 61 h 6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6" h="61">
                  <a:moveTo>
                    <a:pt x="3" y="59"/>
                  </a:moveTo>
                  <a:lnTo>
                    <a:pt x="0" y="51"/>
                  </a:lnTo>
                  <a:lnTo>
                    <a:pt x="0" y="39"/>
                  </a:lnTo>
                  <a:lnTo>
                    <a:pt x="3" y="28"/>
                  </a:lnTo>
                  <a:lnTo>
                    <a:pt x="11" y="16"/>
                  </a:lnTo>
                  <a:lnTo>
                    <a:pt x="16" y="11"/>
                  </a:lnTo>
                  <a:lnTo>
                    <a:pt x="21" y="7"/>
                  </a:lnTo>
                  <a:lnTo>
                    <a:pt x="26" y="3"/>
                  </a:lnTo>
                  <a:lnTo>
                    <a:pt x="33" y="1"/>
                  </a:lnTo>
                  <a:lnTo>
                    <a:pt x="38" y="0"/>
                  </a:lnTo>
                  <a:lnTo>
                    <a:pt x="43" y="0"/>
                  </a:lnTo>
                  <a:lnTo>
                    <a:pt x="47" y="1"/>
                  </a:lnTo>
                  <a:lnTo>
                    <a:pt x="51" y="3"/>
                  </a:lnTo>
                  <a:lnTo>
                    <a:pt x="56" y="11"/>
                  </a:lnTo>
                  <a:lnTo>
                    <a:pt x="56" y="21"/>
                  </a:lnTo>
                  <a:lnTo>
                    <a:pt x="53" y="33"/>
                  </a:lnTo>
                  <a:lnTo>
                    <a:pt x="46" y="46"/>
                  </a:lnTo>
                  <a:lnTo>
                    <a:pt x="41" y="51"/>
                  </a:lnTo>
                  <a:lnTo>
                    <a:pt x="35" y="55"/>
                  </a:lnTo>
                  <a:lnTo>
                    <a:pt x="29" y="57"/>
                  </a:lnTo>
                  <a:lnTo>
                    <a:pt x="23" y="60"/>
                  </a:lnTo>
                  <a:lnTo>
                    <a:pt x="17" y="60"/>
                  </a:lnTo>
                  <a:lnTo>
                    <a:pt x="12" y="61"/>
                  </a:lnTo>
                  <a:lnTo>
                    <a:pt x="7" y="60"/>
                  </a:lnTo>
                  <a:lnTo>
                    <a:pt x="3" y="59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6" name="Freeform 43"/>
            <p:cNvSpPr>
              <a:spLocks/>
            </p:cNvSpPr>
            <p:nvPr/>
          </p:nvSpPr>
          <p:spPr bwMode="auto">
            <a:xfrm>
              <a:off x="2649538" y="509588"/>
              <a:ext cx="90488" cy="98425"/>
            </a:xfrm>
            <a:custGeom>
              <a:avLst/>
              <a:gdLst>
                <a:gd name="T0" fmla="*/ 2147483647 w 57"/>
                <a:gd name="T1" fmla="*/ 2147483647 h 62"/>
                <a:gd name="T2" fmla="*/ 2147483647 w 57"/>
                <a:gd name="T3" fmla="*/ 2147483647 h 62"/>
                <a:gd name="T4" fmla="*/ 0 w 57"/>
                <a:gd name="T5" fmla="*/ 2147483647 h 62"/>
                <a:gd name="T6" fmla="*/ 2147483647 w 57"/>
                <a:gd name="T7" fmla="*/ 2147483647 h 62"/>
                <a:gd name="T8" fmla="*/ 2147483647 w 57"/>
                <a:gd name="T9" fmla="*/ 2147483647 h 62"/>
                <a:gd name="T10" fmla="*/ 2147483647 w 57"/>
                <a:gd name="T11" fmla="*/ 2147483647 h 62"/>
                <a:gd name="T12" fmla="*/ 2147483647 w 57"/>
                <a:gd name="T13" fmla="*/ 2147483647 h 62"/>
                <a:gd name="T14" fmla="*/ 2147483647 w 57"/>
                <a:gd name="T15" fmla="*/ 2147483647 h 62"/>
                <a:gd name="T16" fmla="*/ 2147483647 w 57"/>
                <a:gd name="T17" fmla="*/ 0 h 62"/>
                <a:gd name="T18" fmla="*/ 2147483647 w 57"/>
                <a:gd name="T19" fmla="*/ 0 h 62"/>
                <a:gd name="T20" fmla="*/ 2147483647 w 57"/>
                <a:gd name="T21" fmla="*/ 0 h 62"/>
                <a:gd name="T22" fmla="*/ 2147483647 w 57"/>
                <a:gd name="T23" fmla="*/ 2147483647 h 62"/>
                <a:gd name="T24" fmla="*/ 2147483647 w 57"/>
                <a:gd name="T25" fmla="*/ 2147483647 h 62"/>
                <a:gd name="T26" fmla="*/ 2147483647 w 57"/>
                <a:gd name="T27" fmla="*/ 2147483647 h 62"/>
                <a:gd name="T28" fmla="*/ 2147483647 w 57"/>
                <a:gd name="T29" fmla="*/ 2147483647 h 62"/>
                <a:gd name="T30" fmla="*/ 2147483647 w 57"/>
                <a:gd name="T31" fmla="*/ 2147483647 h 62"/>
                <a:gd name="T32" fmla="*/ 2147483647 w 57"/>
                <a:gd name="T33" fmla="*/ 2147483647 h 62"/>
                <a:gd name="T34" fmla="*/ 2147483647 w 57"/>
                <a:gd name="T35" fmla="*/ 2147483647 h 62"/>
                <a:gd name="T36" fmla="*/ 2147483647 w 57"/>
                <a:gd name="T37" fmla="*/ 2147483647 h 62"/>
                <a:gd name="T38" fmla="*/ 2147483647 w 57"/>
                <a:gd name="T39" fmla="*/ 2147483647 h 62"/>
                <a:gd name="T40" fmla="*/ 2147483647 w 57"/>
                <a:gd name="T41" fmla="*/ 2147483647 h 62"/>
                <a:gd name="T42" fmla="*/ 2147483647 w 57"/>
                <a:gd name="T43" fmla="*/ 2147483647 h 62"/>
                <a:gd name="T44" fmla="*/ 2147483647 w 57"/>
                <a:gd name="T45" fmla="*/ 2147483647 h 62"/>
                <a:gd name="T46" fmla="*/ 2147483647 w 57"/>
                <a:gd name="T47" fmla="*/ 2147483647 h 62"/>
                <a:gd name="T48" fmla="*/ 2147483647 w 57"/>
                <a:gd name="T49" fmla="*/ 2147483647 h 6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7"/>
                <a:gd name="T76" fmla="*/ 0 h 62"/>
                <a:gd name="T77" fmla="*/ 57 w 57"/>
                <a:gd name="T78" fmla="*/ 62 h 6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7" h="62">
                  <a:moveTo>
                    <a:pt x="5" y="59"/>
                  </a:moveTo>
                  <a:lnTo>
                    <a:pt x="2" y="52"/>
                  </a:lnTo>
                  <a:lnTo>
                    <a:pt x="0" y="40"/>
                  </a:lnTo>
                  <a:lnTo>
                    <a:pt x="4" y="29"/>
                  </a:lnTo>
                  <a:lnTo>
                    <a:pt x="11" y="17"/>
                  </a:lnTo>
                  <a:lnTo>
                    <a:pt x="16" y="12"/>
                  </a:lnTo>
                  <a:lnTo>
                    <a:pt x="22" y="7"/>
                  </a:lnTo>
                  <a:lnTo>
                    <a:pt x="27" y="3"/>
                  </a:lnTo>
                  <a:lnTo>
                    <a:pt x="34" y="0"/>
                  </a:lnTo>
                  <a:lnTo>
                    <a:pt x="39" y="0"/>
                  </a:lnTo>
                  <a:lnTo>
                    <a:pt x="44" y="0"/>
                  </a:lnTo>
                  <a:lnTo>
                    <a:pt x="49" y="2"/>
                  </a:lnTo>
                  <a:lnTo>
                    <a:pt x="53" y="4"/>
                  </a:lnTo>
                  <a:lnTo>
                    <a:pt x="57" y="12"/>
                  </a:lnTo>
                  <a:lnTo>
                    <a:pt x="57" y="22"/>
                  </a:lnTo>
                  <a:lnTo>
                    <a:pt x="53" y="32"/>
                  </a:lnTo>
                  <a:lnTo>
                    <a:pt x="45" y="44"/>
                  </a:lnTo>
                  <a:lnTo>
                    <a:pt x="40" y="49"/>
                  </a:lnTo>
                  <a:lnTo>
                    <a:pt x="35" y="54"/>
                  </a:lnTo>
                  <a:lnTo>
                    <a:pt x="30" y="58"/>
                  </a:lnTo>
                  <a:lnTo>
                    <a:pt x="23" y="61"/>
                  </a:lnTo>
                  <a:lnTo>
                    <a:pt x="18" y="62"/>
                  </a:lnTo>
                  <a:lnTo>
                    <a:pt x="13" y="62"/>
                  </a:lnTo>
                  <a:lnTo>
                    <a:pt x="9" y="61"/>
                  </a:lnTo>
                  <a:lnTo>
                    <a:pt x="5" y="59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" name="Freeform 44"/>
            <p:cNvSpPr>
              <a:spLocks/>
            </p:cNvSpPr>
            <p:nvPr/>
          </p:nvSpPr>
          <p:spPr bwMode="auto">
            <a:xfrm>
              <a:off x="2474913" y="365125"/>
              <a:ext cx="88900" cy="98425"/>
            </a:xfrm>
            <a:custGeom>
              <a:avLst/>
              <a:gdLst>
                <a:gd name="T0" fmla="*/ 2147483647 w 56"/>
                <a:gd name="T1" fmla="*/ 2147483647 h 62"/>
                <a:gd name="T2" fmla="*/ 0 w 56"/>
                <a:gd name="T3" fmla="*/ 2147483647 h 62"/>
                <a:gd name="T4" fmla="*/ 0 w 56"/>
                <a:gd name="T5" fmla="*/ 2147483647 h 62"/>
                <a:gd name="T6" fmla="*/ 2147483647 w 56"/>
                <a:gd name="T7" fmla="*/ 2147483647 h 62"/>
                <a:gd name="T8" fmla="*/ 2147483647 w 56"/>
                <a:gd name="T9" fmla="*/ 2147483647 h 62"/>
                <a:gd name="T10" fmla="*/ 2147483647 w 56"/>
                <a:gd name="T11" fmla="*/ 2147483647 h 62"/>
                <a:gd name="T12" fmla="*/ 2147483647 w 56"/>
                <a:gd name="T13" fmla="*/ 2147483647 h 62"/>
                <a:gd name="T14" fmla="*/ 2147483647 w 56"/>
                <a:gd name="T15" fmla="*/ 2147483647 h 62"/>
                <a:gd name="T16" fmla="*/ 2147483647 w 56"/>
                <a:gd name="T17" fmla="*/ 2147483647 h 62"/>
                <a:gd name="T18" fmla="*/ 2147483647 w 56"/>
                <a:gd name="T19" fmla="*/ 0 h 62"/>
                <a:gd name="T20" fmla="*/ 2147483647 w 56"/>
                <a:gd name="T21" fmla="*/ 0 h 62"/>
                <a:gd name="T22" fmla="*/ 2147483647 w 56"/>
                <a:gd name="T23" fmla="*/ 2147483647 h 62"/>
                <a:gd name="T24" fmla="*/ 2147483647 w 56"/>
                <a:gd name="T25" fmla="*/ 2147483647 h 62"/>
                <a:gd name="T26" fmla="*/ 2147483647 w 56"/>
                <a:gd name="T27" fmla="*/ 2147483647 h 62"/>
                <a:gd name="T28" fmla="*/ 2147483647 w 56"/>
                <a:gd name="T29" fmla="*/ 2147483647 h 62"/>
                <a:gd name="T30" fmla="*/ 2147483647 w 56"/>
                <a:gd name="T31" fmla="*/ 2147483647 h 62"/>
                <a:gd name="T32" fmla="*/ 2147483647 w 56"/>
                <a:gd name="T33" fmla="*/ 2147483647 h 62"/>
                <a:gd name="T34" fmla="*/ 2147483647 w 56"/>
                <a:gd name="T35" fmla="*/ 2147483647 h 62"/>
                <a:gd name="T36" fmla="*/ 2147483647 w 56"/>
                <a:gd name="T37" fmla="*/ 2147483647 h 62"/>
                <a:gd name="T38" fmla="*/ 2147483647 w 56"/>
                <a:gd name="T39" fmla="*/ 2147483647 h 62"/>
                <a:gd name="T40" fmla="*/ 2147483647 w 56"/>
                <a:gd name="T41" fmla="*/ 2147483647 h 62"/>
                <a:gd name="T42" fmla="*/ 2147483647 w 56"/>
                <a:gd name="T43" fmla="*/ 2147483647 h 62"/>
                <a:gd name="T44" fmla="*/ 2147483647 w 56"/>
                <a:gd name="T45" fmla="*/ 2147483647 h 62"/>
                <a:gd name="T46" fmla="*/ 2147483647 w 56"/>
                <a:gd name="T47" fmla="*/ 2147483647 h 62"/>
                <a:gd name="T48" fmla="*/ 2147483647 w 56"/>
                <a:gd name="T49" fmla="*/ 2147483647 h 6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6"/>
                <a:gd name="T76" fmla="*/ 0 h 62"/>
                <a:gd name="T77" fmla="*/ 56 w 56"/>
                <a:gd name="T78" fmla="*/ 62 h 6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6" h="62">
                  <a:moveTo>
                    <a:pt x="4" y="59"/>
                  </a:moveTo>
                  <a:lnTo>
                    <a:pt x="0" y="52"/>
                  </a:lnTo>
                  <a:lnTo>
                    <a:pt x="0" y="40"/>
                  </a:lnTo>
                  <a:lnTo>
                    <a:pt x="4" y="29"/>
                  </a:lnTo>
                  <a:lnTo>
                    <a:pt x="12" y="17"/>
                  </a:lnTo>
                  <a:lnTo>
                    <a:pt x="17" y="12"/>
                  </a:lnTo>
                  <a:lnTo>
                    <a:pt x="22" y="8"/>
                  </a:lnTo>
                  <a:lnTo>
                    <a:pt x="27" y="4"/>
                  </a:lnTo>
                  <a:lnTo>
                    <a:pt x="33" y="2"/>
                  </a:lnTo>
                  <a:lnTo>
                    <a:pt x="39" y="0"/>
                  </a:lnTo>
                  <a:lnTo>
                    <a:pt x="44" y="0"/>
                  </a:lnTo>
                  <a:lnTo>
                    <a:pt x="48" y="2"/>
                  </a:lnTo>
                  <a:lnTo>
                    <a:pt x="51" y="4"/>
                  </a:lnTo>
                  <a:lnTo>
                    <a:pt x="56" y="12"/>
                  </a:lnTo>
                  <a:lnTo>
                    <a:pt x="56" y="22"/>
                  </a:lnTo>
                  <a:lnTo>
                    <a:pt x="54" y="34"/>
                  </a:lnTo>
                  <a:lnTo>
                    <a:pt x="46" y="47"/>
                  </a:lnTo>
                  <a:lnTo>
                    <a:pt x="41" y="52"/>
                  </a:lnTo>
                  <a:lnTo>
                    <a:pt x="36" y="56"/>
                  </a:lnTo>
                  <a:lnTo>
                    <a:pt x="31" y="58"/>
                  </a:lnTo>
                  <a:lnTo>
                    <a:pt x="24" y="61"/>
                  </a:lnTo>
                  <a:lnTo>
                    <a:pt x="19" y="62"/>
                  </a:lnTo>
                  <a:lnTo>
                    <a:pt x="14" y="62"/>
                  </a:lnTo>
                  <a:lnTo>
                    <a:pt x="9" y="61"/>
                  </a:lnTo>
                  <a:lnTo>
                    <a:pt x="4" y="59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" name="Freeform 45"/>
            <p:cNvSpPr>
              <a:spLocks/>
            </p:cNvSpPr>
            <p:nvPr/>
          </p:nvSpPr>
          <p:spPr bwMode="auto">
            <a:xfrm>
              <a:off x="2886075" y="508000"/>
              <a:ext cx="150813" cy="157163"/>
            </a:xfrm>
            <a:custGeom>
              <a:avLst/>
              <a:gdLst>
                <a:gd name="T0" fmla="*/ 0 w 95"/>
                <a:gd name="T1" fmla="*/ 2147483647 h 99"/>
                <a:gd name="T2" fmla="*/ 2147483647 w 95"/>
                <a:gd name="T3" fmla="*/ 2147483647 h 99"/>
                <a:gd name="T4" fmla="*/ 2147483647 w 95"/>
                <a:gd name="T5" fmla="*/ 2147483647 h 99"/>
                <a:gd name="T6" fmla="*/ 2147483647 w 95"/>
                <a:gd name="T7" fmla="*/ 2147483647 h 99"/>
                <a:gd name="T8" fmla="*/ 2147483647 w 95"/>
                <a:gd name="T9" fmla="*/ 2147483647 h 99"/>
                <a:gd name="T10" fmla="*/ 2147483647 w 95"/>
                <a:gd name="T11" fmla="*/ 2147483647 h 99"/>
                <a:gd name="T12" fmla="*/ 2147483647 w 95"/>
                <a:gd name="T13" fmla="*/ 2147483647 h 99"/>
                <a:gd name="T14" fmla="*/ 2147483647 w 95"/>
                <a:gd name="T15" fmla="*/ 2147483647 h 99"/>
                <a:gd name="T16" fmla="*/ 2147483647 w 95"/>
                <a:gd name="T17" fmla="*/ 2147483647 h 99"/>
                <a:gd name="T18" fmla="*/ 2147483647 w 95"/>
                <a:gd name="T19" fmla="*/ 2147483647 h 99"/>
                <a:gd name="T20" fmla="*/ 2147483647 w 95"/>
                <a:gd name="T21" fmla="*/ 2147483647 h 99"/>
                <a:gd name="T22" fmla="*/ 2147483647 w 95"/>
                <a:gd name="T23" fmla="*/ 2147483647 h 99"/>
                <a:gd name="T24" fmla="*/ 2147483647 w 95"/>
                <a:gd name="T25" fmla="*/ 2147483647 h 99"/>
                <a:gd name="T26" fmla="*/ 2147483647 w 95"/>
                <a:gd name="T27" fmla="*/ 2147483647 h 99"/>
                <a:gd name="T28" fmla="*/ 2147483647 w 95"/>
                <a:gd name="T29" fmla="*/ 2147483647 h 99"/>
                <a:gd name="T30" fmla="*/ 2147483647 w 95"/>
                <a:gd name="T31" fmla="*/ 2147483647 h 99"/>
                <a:gd name="T32" fmla="*/ 2147483647 w 95"/>
                <a:gd name="T33" fmla="*/ 2147483647 h 99"/>
                <a:gd name="T34" fmla="*/ 2147483647 w 95"/>
                <a:gd name="T35" fmla="*/ 2147483647 h 99"/>
                <a:gd name="T36" fmla="*/ 2147483647 w 95"/>
                <a:gd name="T37" fmla="*/ 2147483647 h 99"/>
                <a:gd name="T38" fmla="*/ 2147483647 w 95"/>
                <a:gd name="T39" fmla="*/ 2147483647 h 99"/>
                <a:gd name="T40" fmla="*/ 2147483647 w 95"/>
                <a:gd name="T41" fmla="*/ 2147483647 h 99"/>
                <a:gd name="T42" fmla="*/ 2147483647 w 95"/>
                <a:gd name="T43" fmla="*/ 2147483647 h 99"/>
                <a:gd name="T44" fmla="*/ 2147483647 w 95"/>
                <a:gd name="T45" fmla="*/ 0 h 99"/>
                <a:gd name="T46" fmla="*/ 2147483647 w 95"/>
                <a:gd name="T47" fmla="*/ 2147483647 h 99"/>
                <a:gd name="T48" fmla="*/ 2147483647 w 95"/>
                <a:gd name="T49" fmla="*/ 2147483647 h 99"/>
                <a:gd name="T50" fmla="*/ 2147483647 w 95"/>
                <a:gd name="T51" fmla="*/ 2147483647 h 99"/>
                <a:gd name="T52" fmla="*/ 2147483647 w 95"/>
                <a:gd name="T53" fmla="*/ 2147483647 h 99"/>
                <a:gd name="T54" fmla="*/ 2147483647 w 95"/>
                <a:gd name="T55" fmla="*/ 2147483647 h 99"/>
                <a:gd name="T56" fmla="*/ 0 w 95"/>
                <a:gd name="T57" fmla="*/ 2147483647 h 9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5"/>
                <a:gd name="T88" fmla="*/ 0 h 99"/>
                <a:gd name="T89" fmla="*/ 95 w 95"/>
                <a:gd name="T90" fmla="*/ 99 h 9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5" h="99">
                  <a:moveTo>
                    <a:pt x="0" y="44"/>
                  </a:moveTo>
                  <a:lnTo>
                    <a:pt x="2" y="42"/>
                  </a:lnTo>
                  <a:lnTo>
                    <a:pt x="8" y="39"/>
                  </a:lnTo>
                  <a:lnTo>
                    <a:pt x="15" y="35"/>
                  </a:lnTo>
                  <a:lnTo>
                    <a:pt x="25" y="30"/>
                  </a:lnTo>
                  <a:lnTo>
                    <a:pt x="36" y="26"/>
                  </a:lnTo>
                  <a:lnTo>
                    <a:pt x="47" y="26"/>
                  </a:lnTo>
                  <a:lnTo>
                    <a:pt x="56" y="28"/>
                  </a:lnTo>
                  <a:lnTo>
                    <a:pt x="64" y="35"/>
                  </a:lnTo>
                  <a:lnTo>
                    <a:pt x="70" y="53"/>
                  </a:lnTo>
                  <a:lnTo>
                    <a:pt x="68" y="71"/>
                  </a:lnTo>
                  <a:lnTo>
                    <a:pt x="59" y="86"/>
                  </a:lnTo>
                  <a:lnTo>
                    <a:pt x="47" y="99"/>
                  </a:lnTo>
                  <a:lnTo>
                    <a:pt x="51" y="96"/>
                  </a:lnTo>
                  <a:lnTo>
                    <a:pt x="59" y="90"/>
                  </a:lnTo>
                  <a:lnTo>
                    <a:pt x="69" y="81"/>
                  </a:lnTo>
                  <a:lnTo>
                    <a:pt x="81" y="69"/>
                  </a:lnTo>
                  <a:lnTo>
                    <a:pt x="90" y="55"/>
                  </a:lnTo>
                  <a:lnTo>
                    <a:pt x="95" y="40"/>
                  </a:lnTo>
                  <a:lnTo>
                    <a:pt x="92" y="26"/>
                  </a:lnTo>
                  <a:lnTo>
                    <a:pt x="82" y="10"/>
                  </a:lnTo>
                  <a:lnTo>
                    <a:pt x="65" y="1"/>
                  </a:lnTo>
                  <a:lnTo>
                    <a:pt x="51" y="0"/>
                  </a:lnTo>
                  <a:lnTo>
                    <a:pt x="37" y="4"/>
                  </a:lnTo>
                  <a:lnTo>
                    <a:pt x="24" y="13"/>
                  </a:lnTo>
                  <a:lnTo>
                    <a:pt x="14" y="23"/>
                  </a:lnTo>
                  <a:lnTo>
                    <a:pt x="6" y="33"/>
                  </a:lnTo>
                  <a:lnTo>
                    <a:pt x="1" y="41"/>
                  </a:lnTo>
                  <a:lnTo>
                    <a:pt x="0" y="4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" name="Freeform 46"/>
            <p:cNvSpPr>
              <a:spLocks/>
            </p:cNvSpPr>
            <p:nvPr/>
          </p:nvSpPr>
          <p:spPr bwMode="auto">
            <a:xfrm>
              <a:off x="2692400" y="403225"/>
              <a:ext cx="152400" cy="153988"/>
            </a:xfrm>
            <a:custGeom>
              <a:avLst/>
              <a:gdLst>
                <a:gd name="T0" fmla="*/ 0 w 96"/>
                <a:gd name="T1" fmla="*/ 2147483647 h 97"/>
                <a:gd name="T2" fmla="*/ 2147483647 w 96"/>
                <a:gd name="T3" fmla="*/ 2147483647 h 97"/>
                <a:gd name="T4" fmla="*/ 2147483647 w 96"/>
                <a:gd name="T5" fmla="*/ 2147483647 h 97"/>
                <a:gd name="T6" fmla="*/ 2147483647 w 96"/>
                <a:gd name="T7" fmla="*/ 2147483647 h 97"/>
                <a:gd name="T8" fmla="*/ 2147483647 w 96"/>
                <a:gd name="T9" fmla="*/ 2147483647 h 97"/>
                <a:gd name="T10" fmla="*/ 2147483647 w 96"/>
                <a:gd name="T11" fmla="*/ 2147483647 h 97"/>
                <a:gd name="T12" fmla="*/ 2147483647 w 96"/>
                <a:gd name="T13" fmla="*/ 2147483647 h 97"/>
                <a:gd name="T14" fmla="*/ 2147483647 w 96"/>
                <a:gd name="T15" fmla="*/ 2147483647 h 97"/>
                <a:gd name="T16" fmla="*/ 2147483647 w 96"/>
                <a:gd name="T17" fmla="*/ 2147483647 h 97"/>
                <a:gd name="T18" fmla="*/ 2147483647 w 96"/>
                <a:gd name="T19" fmla="*/ 2147483647 h 97"/>
                <a:gd name="T20" fmla="*/ 2147483647 w 96"/>
                <a:gd name="T21" fmla="*/ 2147483647 h 97"/>
                <a:gd name="T22" fmla="*/ 2147483647 w 96"/>
                <a:gd name="T23" fmla="*/ 2147483647 h 97"/>
                <a:gd name="T24" fmla="*/ 2147483647 w 96"/>
                <a:gd name="T25" fmla="*/ 2147483647 h 97"/>
                <a:gd name="T26" fmla="*/ 2147483647 w 96"/>
                <a:gd name="T27" fmla="*/ 2147483647 h 97"/>
                <a:gd name="T28" fmla="*/ 2147483647 w 96"/>
                <a:gd name="T29" fmla="*/ 2147483647 h 97"/>
                <a:gd name="T30" fmla="*/ 2147483647 w 96"/>
                <a:gd name="T31" fmla="*/ 2147483647 h 97"/>
                <a:gd name="T32" fmla="*/ 2147483647 w 96"/>
                <a:gd name="T33" fmla="*/ 2147483647 h 97"/>
                <a:gd name="T34" fmla="*/ 2147483647 w 96"/>
                <a:gd name="T35" fmla="*/ 2147483647 h 97"/>
                <a:gd name="T36" fmla="*/ 2147483647 w 96"/>
                <a:gd name="T37" fmla="*/ 2147483647 h 97"/>
                <a:gd name="T38" fmla="*/ 2147483647 w 96"/>
                <a:gd name="T39" fmla="*/ 2147483647 h 97"/>
                <a:gd name="T40" fmla="*/ 2147483647 w 96"/>
                <a:gd name="T41" fmla="*/ 2147483647 h 97"/>
                <a:gd name="T42" fmla="*/ 2147483647 w 96"/>
                <a:gd name="T43" fmla="*/ 2147483647 h 97"/>
                <a:gd name="T44" fmla="*/ 2147483647 w 96"/>
                <a:gd name="T45" fmla="*/ 0 h 97"/>
                <a:gd name="T46" fmla="*/ 2147483647 w 96"/>
                <a:gd name="T47" fmla="*/ 2147483647 h 97"/>
                <a:gd name="T48" fmla="*/ 2147483647 w 96"/>
                <a:gd name="T49" fmla="*/ 2147483647 h 97"/>
                <a:gd name="T50" fmla="*/ 2147483647 w 96"/>
                <a:gd name="T51" fmla="*/ 2147483647 h 97"/>
                <a:gd name="T52" fmla="*/ 2147483647 w 96"/>
                <a:gd name="T53" fmla="*/ 2147483647 h 97"/>
                <a:gd name="T54" fmla="*/ 2147483647 w 96"/>
                <a:gd name="T55" fmla="*/ 2147483647 h 97"/>
                <a:gd name="T56" fmla="*/ 0 w 96"/>
                <a:gd name="T57" fmla="*/ 2147483647 h 9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97"/>
                <a:gd name="T89" fmla="*/ 96 w 96"/>
                <a:gd name="T90" fmla="*/ 97 h 9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97">
                  <a:moveTo>
                    <a:pt x="0" y="44"/>
                  </a:moveTo>
                  <a:lnTo>
                    <a:pt x="3" y="43"/>
                  </a:lnTo>
                  <a:lnTo>
                    <a:pt x="8" y="39"/>
                  </a:lnTo>
                  <a:lnTo>
                    <a:pt x="17" y="35"/>
                  </a:lnTo>
                  <a:lnTo>
                    <a:pt x="27" y="30"/>
                  </a:lnTo>
                  <a:lnTo>
                    <a:pt x="37" y="26"/>
                  </a:lnTo>
                  <a:lnTo>
                    <a:pt x="49" y="26"/>
                  </a:lnTo>
                  <a:lnTo>
                    <a:pt x="58" y="29"/>
                  </a:lnTo>
                  <a:lnTo>
                    <a:pt x="65" y="35"/>
                  </a:lnTo>
                  <a:lnTo>
                    <a:pt x="72" y="52"/>
                  </a:lnTo>
                  <a:lnTo>
                    <a:pt x="69" y="69"/>
                  </a:lnTo>
                  <a:lnTo>
                    <a:pt x="60" y="84"/>
                  </a:lnTo>
                  <a:lnTo>
                    <a:pt x="49" y="97"/>
                  </a:lnTo>
                  <a:lnTo>
                    <a:pt x="53" y="94"/>
                  </a:lnTo>
                  <a:lnTo>
                    <a:pt x="60" y="89"/>
                  </a:lnTo>
                  <a:lnTo>
                    <a:pt x="71" y="80"/>
                  </a:lnTo>
                  <a:lnTo>
                    <a:pt x="82" y="69"/>
                  </a:lnTo>
                  <a:lnTo>
                    <a:pt x="91" y="55"/>
                  </a:lnTo>
                  <a:lnTo>
                    <a:pt x="96" y="41"/>
                  </a:lnTo>
                  <a:lnTo>
                    <a:pt x="94" y="25"/>
                  </a:lnTo>
                  <a:lnTo>
                    <a:pt x="83" y="10"/>
                  </a:lnTo>
                  <a:lnTo>
                    <a:pt x="68" y="1"/>
                  </a:lnTo>
                  <a:lnTo>
                    <a:pt x="53" y="0"/>
                  </a:lnTo>
                  <a:lnTo>
                    <a:pt x="39" y="3"/>
                  </a:lnTo>
                  <a:lnTo>
                    <a:pt x="27" y="12"/>
                  </a:lnTo>
                  <a:lnTo>
                    <a:pt x="16" y="24"/>
                  </a:lnTo>
                  <a:lnTo>
                    <a:pt x="8" y="34"/>
                  </a:lnTo>
                  <a:lnTo>
                    <a:pt x="1" y="42"/>
                  </a:lnTo>
                  <a:lnTo>
                    <a:pt x="0" y="4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0" name="Freeform 47"/>
            <p:cNvSpPr>
              <a:spLocks/>
            </p:cNvSpPr>
            <p:nvPr/>
          </p:nvSpPr>
          <p:spPr bwMode="auto">
            <a:xfrm>
              <a:off x="2513013" y="273050"/>
              <a:ext cx="153988" cy="155575"/>
            </a:xfrm>
            <a:custGeom>
              <a:avLst/>
              <a:gdLst>
                <a:gd name="T0" fmla="*/ 0 w 97"/>
                <a:gd name="T1" fmla="*/ 2147483647 h 98"/>
                <a:gd name="T2" fmla="*/ 2147483647 w 97"/>
                <a:gd name="T3" fmla="*/ 2147483647 h 98"/>
                <a:gd name="T4" fmla="*/ 2147483647 w 97"/>
                <a:gd name="T5" fmla="*/ 2147483647 h 98"/>
                <a:gd name="T6" fmla="*/ 2147483647 w 97"/>
                <a:gd name="T7" fmla="*/ 2147483647 h 98"/>
                <a:gd name="T8" fmla="*/ 2147483647 w 97"/>
                <a:gd name="T9" fmla="*/ 2147483647 h 98"/>
                <a:gd name="T10" fmla="*/ 2147483647 w 97"/>
                <a:gd name="T11" fmla="*/ 2147483647 h 98"/>
                <a:gd name="T12" fmla="*/ 2147483647 w 97"/>
                <a:gd name="T13" fmla="*/ 2147483647 h 98"/>
                <a:gd name="T14" fmla="*/ 2147483647 w 97"/>
                <a:gd name="T15" fmla="*/ 2147483647 h 98"/>
                <a:gd name="T16" fmla="*/ 2147483647 w 97"/>
                <a:gd name="T17" fmla="*/ 2147483647 h 98"/>
                <a:gd name="T18" fmla="*/ 2147483647 w 97"/>
                <a:gd name="T19" fmla="*/ 2147483647 h 98"/>
                <a:gd name="T20" fmla="*/ 2147483647 w 97"/>
                <a:gd name="T21" fmla="*/ 2147483647 h 98"/>
                <a:gd name="T22" fmla="*/ 2147483647 w 97"/>
                <a:gd name="T23" fmla="*/ 2147483647 h 98"/>
                <a:gd name="T24" fmla="*/ 2147483647 w 97"/>
                <a:gd name="T25" fmla="*/ 2147483647 h 98"/>
                <a:gd name="T26" fmla="*/ 2147483647 w 97"/>
                <a:gd name="T27" fmla="*/ 2147483647 h 98"/>
                <a:gd name="T28" fmla="*/ 2147483647 w 97"/>
                <a:gd name="T29" fmla="*/ 2147483647 h 98"/>
                <a:gd name="T30" fmla="*/ 2147483647 w 97"/>
                <a:gd name="T31" fmla="*/ 2147483647 h 98"/>
                <a:gd name="T32" fmla="*/ 2147483647 w 97"/>
                <a:gd name="T33" fmla="*/ 2147483647 h 98"/>
                <a:gd name="T34" fmla="*/ 2147483647 w 97"/>
                <a:gd name="T35" fmla="*/ 2147483647 h 98"/>
                <a:gd name="T36" fmla="*/ 2147483647 w 97"/>
                <a:gd name="T37" fmla="*/ 2147483647 h 98"/>
                <a:gd name="T38" fmla="*/ 2147483647 w 97"/>
                <a:gd name="T39" fmla="*/ 2147483647 h 98"/>
                <a:gd name="T40" fmla="*/ 2147483647 w 97"/>
                <a:gd name="T41" fmla="*/ 2147483647 h 98"/>
                <a:gd name="T42" fmla="*/ 2147483647 w 97"/>
                <a:gd name="T43" fmla="*/ 2147483647 h 98"/>
                <a:gd name="T44" fmla="*/ 2147483647 w 97"/>
                <a:gd name="T45" fmla="*/ 0 h 98"/>
                <a:gd name="T46" fmla="*/ 2147483647 w 97"/>
                <a:gd name="T47" fmla="*/ 2147483647 h 98"/>
                <a:gd name="T48" fmla="*/ 2147483647 w 97"/>
                <a:gd name="T49" fmla="*/ 2147483647 h 98"/>
                <a:gd name="T50" fmla="*/ 2147483647 w 97"/>
                <a:gd name="T51" fmla="*/ 2147483647 h 98"/>
                <a:gd name="T52" fmla="*/ 2147483647 w 97"/>
                <a:gd name="T53" fmla="*/ 2147483647 h 98"/>
                <a:gd name="T54" fmla="*/ 2147483647 w 97"/>
                <a:gd name="T55" fmla="*/ 2147483647 h 98"/>
                <a:gd name="T56" fmla="*/ 0 w 97"/>
                <a:gd name="T57" fmla="*/ 2147483647 h 9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7"/>
                <a:gd name="T88" fmla="*/ 0 h 98"/>
                <a:gd name="T89" fmla="*/ 97 w 97"/>
                <a:gd name="T90" fmla="*/ 98 h 9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7" h="98">
                  <a:moveTo>
                    <a:pt x="0" y="44"/>
                  </a:moveTo>
                  <a:lnTo>
                    <a:pt x="3" y="43"/>
                  </a:lnTo>
                  <a:lnTo>
                    <a:pt x="8" y="39"/>
                  </a:lnTo>
                  <a:lnTo>
                    <a:pt x="17" y="35"/>
                  </a:lnTo>
                  <a:lnTo>
                    <a:pt x="27" y="30"/>
                  </a:lnTo>
                  <a:lnTo>
                    <a:pt x="38" y="28"/>
                  </a:lnTo>
                  <a:lnTo>
                    <a:pt x="48" y="26"/>
                  </a:lnTo>
                  <a:lnTo>
                    <a:pt x="57" y="29"/>
                  </a:lnTo>
                  <a:lnTo>
                    <a:pt x="64" y="37"/>
                  </a:lnTo>
                  <a:lnTo>
                    <a:pt x="71" y="55"/>
                  </a:lnTo>
                  <a:lnTo>
                    <a:pt x="68" y="71"/>
                  </a:lnTo>
                  <a:lnTo>
                    <a:pt x="61" y="85"/>
                  </a:lnTo>
                  <a:lnTo>
                    <a:pt x="49" y="98"/>
                  </a:lnTo>
                  <a:lnTo>
                    <a:pt x="53" y="96"/>
                  </a:lnTo>
                  <a:lnTo>
                    <a:pt x="61" y="91"/>
                  </a:lnTo>
                  <a:lnTo>
                    <a:pt x="71" y="80"/>
                  </a:lnTo>
                  <a:lnTo>
                    <a:pt x="82" y="69"/>
                  </a:lnTo>
                  <a:lnTo>
                    <a:pt x="91" y="56"/>
                  </a:lnTo>
                  <a:lnTo>
                    <a:pt x="97" y="41"/>
                  </a:lnTo>
                  <a:lnTo>
                    <a:pt x="94" y="26"/>
                  </a:lnTo>
                  <a:lnTo>
                    <a:pt x="84" y="11"/>
                  </a:lnTo>
                  <a:lnTo>
                    <a:pt x="67" y="2"/>
                  </a:lnTo>
                  <a:lnTo>
                    <a:pt x="53" y="0"/>
                  </a:lnTo>
                  <a:lnTo>
                    <a:pt x="38" y="5"/>
                  </a:lnTo>
                  <a:lnTo>
                    <a:pt x="26" y="14"/>
                  </a:lnTo>
                  <a:lnTo>
                    <a:pt x="16" y="24"/>
                  </a:lnTo>
                  <a:lnTo>
                    <a:pt x="7" y="34"/>
                  </a:lnTo>
                  <a:lnTo>
                    <a:pt x="2" y="42"/>
                  </a:lnTo>
                  <a:lnTo>
                    <a:pt x="0" y="4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" name="Freeform 48"/>
            <p:cNvSpPr>
              <a:spLocks/>
            </p:cNvSpPr>
            <p:nvPr/>
          </p:nvSpPr>
          <p:spPr bwMode="auto">
            <a:xfrm>
              <a:off x="3379788" y="1057275"/>
              <a:ext cx="95250" cy="112713"/>
            </a:xfrm>
            <a:custGeom>
              <a:avLst/>
              <a:gdLst>
                <a:gd name="T0" fmla="*/ 2147483647 w 60"/>
                <a:gd name="T1" fmla="*/ 0 h 71"/>
                <a:gd name="T2" fmla="*/ 2147483647 w 60"/>
                <a:gd name="T3" fmla="*/ 2147483647 h 71"/>
                <a:gd name="T4" fmla="*/ 2147483647 w 60"/>
                <a:gd name="T5" fmla="*/ 2147483647 h 71"/>
                <a:gd name="T6" fmla="*/ 2147483647 w 60"/>
                <a:gd name="T7" fmla="*/ 2147483647 h 71"/>
                <a:gd name="T8" fmla="*/ 2147483647 w 60"/>
                <a:gd name="T9" fmla="*/ 2147483647 h 71"/>
                <a:gd name="T10" fmla="*/ 2147483647 w 60"/>
                <a:gd name="T11" fmla="*/ 2147483647 h 71"/>
                <a:gd name="T12" fmla="*/ 2147483647 w 60"/>
                <a:gd name="T13" fmla="*/ 2147483647 h 71"/>
                <a:gd name="T14" fmla="*/ 2147483647 w 60"/>
                <a:gd name="T15" fmla="*/ 2147483647 h 71"/>
                <a:gd name="T16" fmla="*/ 2147483647 w 60"/>
                <a:gd name="T17" fmla="*/ 2147483647 h 71"/>
                <a:gd name="T18" fmla="*/ 0 w 60"/>
                <a:gd name="T19" fmla="*/ 2147483647 h 71"/>
                <a:gd name="T20" fmla="*/ 2147483647 w 60"/>
                <a:gd name="T21" fmla="*/ 0 h 7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0"/>
                <a:gd name="T34" fmla="*/ 0 h 71"/>
                <a:gd name="T35" fmla="*/ 60 w 60"/>
                <a:gd name="T36" fmla="*/ 71 h 7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0" h="71">
                  <a:moveTo>
                    <a:pt x="60" y="0"/>
                  </a:moveTo>
                  <a:lnTo>
                    <a:pt x="55" y="71"/>
                  </a:lnTo>
                  <a:lnTo>
                    <a:pt x="54" y="71"/>
                  </a:lnTo>
                  <a:lnTo>
                    <a:pt x="50" y="68"/>
                  </a:lnTo>
                  <a:lnTo>
                    <a:pt x="44" y="64"/>
                  </a:lnTo>
                  <a:lnTo>
                    <a:pt x="36" y="59"/>
                  </a:lnTo>
                  <a:lnTo>
                    <a:pt x="27" y="53"/>
                  </a:lnTo>
                  <a:lnTo>
                    <a:pt x="17" y="45"/>
                  </a:lnTo>
                  <a:lnTo>
                    <a:pt x="8" y="35"/>
                  </a:lnTo>
                  <a:lnTo>
                    <a:pt x="0" y="22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" name="Freeform 49"/>
            <p:cNvSpPr>
              <a:spLocks/>
            </p:cNvSpPr>
            <p:nvPr/>
          </p:nvSpPr>
          <p:spPr bwMode="auto">
            <a:xfrm>
              <a:off x="3538538" y="1122363"/>
              <a:ext cx="109538" cy="107950"/>
            </a:xfrm>
            <a:custGeom>
              <a:avLst/>
              <a:gdLst>
                <a:gd name="T0" fmla="*/ 2147483647 w 69"/>
                <a:gd name="T1" fmla="*/ 0 h 68"/>
                <a:gd name="T2" fmla="*/ 2147483647 w 69"/>
                <a:gd name="T3" fmla="*/ 2147483647 h 68"/>
                <a:gd name="T4" fmla="*/ 2147483647 w 69"/>
                <a:gd name="T5" fmla="*/ 2147483647 h 68"/>
                <a:gd name="T6" fmla="*/ 2147483647 w 69"/>
                <a:gd name="T7" fmla="*/ 2147483647 h 68"/>
                <a:gd name="T8" fmla="*/ 2147483647 w 69"/>
                <a:gd name="T9" fmla="*/ 2147483647 h 68"/>
                <a:gd name="T10" fmla="*/ 2147483647 w 69"/>
                <a:gd name="T11" fmla="*/ 2147483647 h 68"/>
                <a:gd name="T12" fmla="*/ 2147483647 w 69"/>
                <a:gd name="T13" fmla="*/ 2147483647 h 68"/>
                <a:gd name="T14" fmla="*/ 2147483647 w 69"/>
                <a:gd name="T15" fmla="*/ 2147483647 h 68"/>
                <a:gd name="T16" fmla="*/ 2147483647 w 69"/>
                <a:gd name="T17" fmla="*/ 2147483647 h 68"/>
                <a:gd name="T18" fmla="*/ 0 w 69"/>
                <a:gd name="T19" fmla="*/ 2147483647 h 68"/>
                <a:gd name="T20" fmla="*/ 2147483647 w 69"/>
                <a:gd name="T21" fmla="*/ 0 h 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9"/>
                <a:gd name="T34" fmla="*/ 0 h 68"/>
                <a:gd name="T35" fmla="*/ 69 w 69"/>
                <a:gd name="T36" fmla="*/ 68 h 6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9" h="68">
                  <a:moveTo>
                    <a:pt x="46" y="0"/>
                  </a:moveTo>
                  <a:lnTo>
                    <a:pt x="69" y="67"/>
                  </a:lnTo>
                  <a:lnTo>
                    <a:pt x="68" y="67"/>
                  </a:lnTo>
                  <a:lnTo>
                    <a:pt x="63" y="67"/>
                  </a:lnTo>
                  <a:lnTo>
                    <a:pt x="56" y="68"/>
                  </a:lnTo>
                  <a:lnTo>
                    <a:pt x="47" y="67"/>
                  </a:lnTo>
                  <a:lnTo>
                    <a:pt x="37" y="65"/>
                  </a:lnTo>
                  <a:lnTo>
                    <a:pt x="26" y="62"/>
                  </a:lnTo>
                  <a:lnTo>
                    <a:pt x="13" y="55"/>
                  </a:lnTo>
                  <a:lnTo>
                    <a:pt x="0" y="47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" name="Freeform 50"/>
            <p:cNvSpPr>
              <a:spLocks/>
            </p:cNvSpPr>
            <p:nvPr/>
          </p:nvSpPr>
          <p:spPr bwMode="auto">
            <a:xfrm>
              <a:off x="3746500" y="1120775"/>
              <a:ext cx="115888" cy="103188"/>
            </a:xfrm>
            <a:custGeom>
              <a:avLst/>
              <a:gdLst>
                <a:gd name="T0" fmla="*/ 2147483647 w 73"/>
                <a:gd name="T1" fmla="*/ 0 h 65"/>
                <a:gd name="T2" fmla="*/ 2147483647 w 73"/>
                <a:gd name="T3" fmla="*/ 2147483647 h 65"/>
                <a:gd name="T4" fmla="*/ 2147483647 w 73"/>
                <a:gd name="T5" fmla="*/ 2147483647 h 65"/>
                <a:gd name="T6" fmla="*/ 2147483647 w 73"/>
                <a:gd name="T7" fmla="*/ 2147483647 h 65"/>
                <a:gd name="T8" fmla="*/ 2147483647 w 73"/>
                <a:gd name="T9" fmla="*/ 2147483647 h 65"/>
                <a:gd name="T10" fmla="*/ 2147483647 w 73"/>
                <a:gd name="T11" fmla="*/ 2147483647 h 65"/>
                <a:gd name="T12" fmla="*/ 2147483647 w 73"/>
                <a:gd name="T13" fmla="*/ 2147483647 h 65"/>
                <a:gd name="T14" fmla="*/ 2147483647 w 73"/>
                <a:gd name="T15" fmla="*/ 2147483647 h 65"/>
                <a:gd name="T16" fmla="*/ 2147483647 w 73"/>
                <a:gd name="T17" fmla="*/ 2147483647 h 65"/>
                <a:gd name="T18" fmla="*/ 0 w 73"/>
                <a:gd name="T19" fmla="*/ 2147483647 h 65"/>
                <a:gd name="T20" fmla="*/ 2147483647 w 73"/>
                <a:gd name="T21" fmla="*/ 0 h 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3"/>
                <a:gd name="T34" fmla="*/ 0 h 65"/>
                <a:gd name="T35" fmla="*/ 73 w 73"/>
                <a:gd name="T36" fmla="*/ 65 h 6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3" h="65">
                  <a:moveTo>
                    <a:pt x="20" y="0"/>
                  </a:moveTo>
                  <a:lnTo>
                    <a:pt x="73" y="47"/>
                  </a:lnTo>
                  <a:lnTo>
                    <a:pt x="71" y="48"/>
                  </a:lnTo>
                  <a:lnTo>
                    <a:pt x="68" y="51"/>
                  </a:lnTo>
                  <a:lnTo>
                    <a:pt x="61" y="54"/>
                  </a:lnTo>
                  <a:lnTo>
                    <a:pt x="52" y="57"/>
                  </a:lnTo>
                  <a:lnTo>
                    <a:pt x="42" y="61"/>
                  </a:lnTo>
                  <a:lnTo>
                    <a:pt x="29" y="64"/>
                  </a:lnTo>
                  <a:lnTo>
                    <a:pt x="15" y="65"/>
                  </a:lnTo>
                  <a:lnTo>
                    <a:pt x="0" y="64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4" name="Freeform 51"/>
            <p:cNvSpPr>
              <a:spLocks/>
            </p:cNvSpPr>
            <p:nvPr/>
          </p:nvSpPr>
          <p:spPr bwMode="auto">
            <a:xfrm>
              <a:off x="5545138" y="717550"/>
              <a:ext cx="92075" cy="95250"/>
            </a:xfrm>
            <a:custGeom>
              <a:avLst/>
              <a:gdLst>
                <a:gd name="T0" fmla="*/ 2147483647 w 58"/>
                <a:gd name="T1" fmla="*/ 2147483647 h 60"/>
                <a:gd name="T2" fmla="*/ 2147483647 w 58"/>
                <a:gd name="T3" fmla="*/ 2147483647 h 60"/>
                <a:gd name="T4" fmla="*/ 2147483647 w 58"/>
                <a:gd name="T5" fmla="*/ 2147483647 h 60"/>
                <a:gd name="T6" fmla="*/ 2147483647 w 58"/>
                <a:gd name="T7" fmla="*/ 2147483647 h 60"/>
                <a:gd name="T8" fmla="*/ 2147483647 w 58"/>
                <a:gd name="T9" fmla="*/ 2147483647 h 60"/>
                <a:gd name="T10" fmla="*/ 2147483647 w 58"/>
                <a:gd name="T11" fmla="*/ 2147483647 h 60"/>
                <a:gd name="T12" fmla="*/ 2147483647 w 58"/>
                <a:gd name="T13" fmla="*/ 2147483647 h 60"/>
                <a:gd name="T14" fmla="*/ 2147483647 w 58"/>
                <a:gd name="T15" fmla="*/ 2147483647 h 60"/>
                <a:gd name="T16" fmla="*/ 2147483647 w 58"/>
                <a:gd name="T17" fmla="*/ 2147483647 h 60"/>
                <a:gd name="T18" fmla="*/ 2147483647 w 58"/>
                <a:gd name="T19" fmla="*/ 0 h 60"/>
                <a:gd name="T20" fmla="*/ 2147483647 w 58"/>
                <a:gd name="T21" fmla="*/ 0 h 60"/>
                <a:gd name="T22" fmla="*/ 2147483647 w 58"/>
                <a:gd name="T23" fmla="*/ 2147483647 h 60"/>
                <a:gd name="T24" fmla="*/ 2147483647 w 58"/>
                <a:gd name="T25" fmla="*/ 2147483647 h 60"/>
                <a:gd name="T26" fmla="*/ 2147483647 w 58"/>
                <a:gd name="T27" fmla="*/ 2147483647 h 60"/>
                <a:gd name="T28" fmla="*/ 0 w 58"/>
                <a:gd name="T29" fmla="*/ 2147483647 h 60"/>
                <a:gd name="T30" fmla="*/ 2147483647 w 58"/>
                <a:gd name="T31" fmla="*/ 2147483647 h 60"/>
                <a:gd name="T32" fmla="*/ 2147483647 w 58"/>
                <a:gd name="T33" fmla="*/ 2147483647 h 60"/>
                <a:gd name="T34" fmla="*/ 2147483647 w 58"/>
                <a:gd name="T35" fmla="*/ 2147483647 h 60"/>
                <a:gd name="T36" fmla="*/ 2147483647 w 58"/>
                <a:gd name="T37" fmla="*/ 2147483647 h 60"/>
                <a:gd name="T38" fmla="*/ 2147483647 w 58"/>
                <a:gd name="T39" fmla="*/ 2147483647 h 60"/>
                <a:gd name="T40" fmla="*/ 2147483647 w 58"/>
                <a:gd name="T41" fmla="*/ 2147483647 h 60"/>
                <a:gd name="T42" fmla="*/ 2147483647 w 58"/>
                <a:gd name="T43" fmla="*/ 2147483647 h 60"/>
                <a:gd name="T44" fmla="*/ 2147483647 w 58"/>
                <a:gd name="T45" fmla="*/ 2147483647 h 60"/>
                <a:gd name="T46" fmla="*/ 2147483647 w 58"/>
                <a:gd name="T47" fmla="*/ 2147483647 h 60"/>
                <a:gd name="T48" fmla="*/ 2147483647 w 58"/>
                <a:gd name="T49" fmla="*/ 2147483647 h 6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8"/>
                <a:gd name="T76" fmla="*/ 0 h 60"/>
                <a:gd name="T77" fmla="*/ 58 w 58"/>
                <a:gd name="T78" fmla="*/ 60 h 6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8" h="60">
                  <a:moveTo>
                    <a:pt x="54" y="58"/>
                  </a:moveTo>
                  <a:lnTo>
                    <a:pt x="58" y="50"/>
                  </a:lnTo>
                  <a:lnTo>
                    <a:pt x="58" y="39"/>
                  </a:lnTo>
                  <a:lnTo>
                    <a:pt x="54" y="27"/>
                  </a:lnTo>
                  <a:lnTo>
                    <a:pt x="46" y="15"/>
                  </a:lnTo>
                  <a:lnTo>
                    <a:pt x="41" y="10"/>
                  </a:lnTo>
                  <a:lnTo>
                    <a:pt x="36" y="7"/>
                  </a:lnTo>
                  <a:lnTo>
                    <a:pt x="31" y="4"/>
                  </a:lnTo>
                  <a:lnTo>
                    <a:pt x="25" y="1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11" y="1"/>
                  </a:lnTo>
                  <a:lnTo>
                    <a:pt x="7" y="4"/>
                  </a:lnTo>
                  <a:lnTo>
                    <a:pt x="2" y="12"/>
                  </a:lnTo>
                  <a:lnTo>
                    <a:pt x="0" y="22"/>
                  </a:lnTo>
                  <a:lnTo>
                    <a:pt x="4" y="33"/>
                  </a:lnTo>
                  <a:lnTo>
                    <a:pt x="12" y="45"/>
                  </a:lnTo>
                  <a:lnTo>
                    <a:pt x="17" y="50"/>
                  </a:lnTo>
                  <a:lnTo>
                    <a:pt x="23" y="54"/>
                  </a:lnTo>
                  <a:lnTo>
                    <a:pt x="29" y="56"/>
                  </a:lnTo>
                  <a:lnTo>
                    <a:pt x="34" y="59"/>
                  </a:lnTo>
                  <a:lnTo>
                    <a:pt x="40" y="60"/>
                  </a:lnTo>
                  <a:lnTo>
                    <a:pt x="45" y="60"/>
                  </a:lnTo>
                  <a:lnTo>
                    <a:pt x="49" y="59"/>
                  </a:lnTo>
                  <a:lnTo>
                    <a:pt x="54" y="58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" name="Freeform 52"/>
            <p:cNvSpPr>
              <a:spLocks/>
            </p:cNvSpPr>
            <p:nvPr/>
          </p:nvSpPr>
          <p:spPr bwMode="auto">
            <a:xfrm>
              <a:off x="5780088" y="635000"/>
              <a:ext cx="88900" cy="96838"/>
            </a:xfrm>
            <a:custGeom>
              <a:avLst/>
              <a:gdLst>
                <a:gd name="T0" fmla="*/ 2147483647 w 56"/>
                <a:gd name="T1" fmla="*/ 2147483647 h 61"/>
                <a:gd name="T2" fmla="*/ 2147483647 w 56"/>
                <a:gd name="T3" fmla="*/ 2147483647 h 61"/>
                <a:gd name="T4" fmla="*/ 2147483647 w 56"/>
                <a:gd name="T5" fmla="*/ 2147483647 h 61"/>
                <a:gd name="T6" fmla="*/ 2147483647 w 56"/>
                <a:gd name="T7" fmla="*/ 2147483647 h 61"/>
                <a:gd name="T8" fmla="*/ 2147483647 w 56"/>
                <a:gd name="T9" fmla="*/ 2147483647 h 61"/>
                <a:gd name="T10" fmla="*/ 2147483647 w 56"/>
                <a:gd name="T11" fmla="*/ 2147483647 h 61"/>
                <a:gd name="T12" fmla="*/ 2147483647 w 56"/>
                <a:gd name="T13" fmla="*/ 2147483647 h 61"/>
                <a:gd name="T14" fmla="*/ 2147483647 w 56"/>
                <a:gd name="T15" fmla="*/ 2147483647 h 61"/>
                <a:gd name="T16" fmla="*/ 2147483647 w 56"/>
                <a:gd name="T17" fmla="*/ 2147483647 h 61"/>
                <a:gd name="T18" fmla="*/ 2147483647 w 56"/>
                <a:gd name="T19" fmla="*/ 0 h 61"/>
                <a:gd name="T20" fmla="*/ 2147483647 w 56"/>
                <a:gd name="T21" fmla="*/ 0 h 61"/>
                <a:gd name="T22" fmla="*/ 2147483647 w 56"/>
                <a:gd name="T23" fmla="*/ 2147483647 h 61"/>
                <a:gd name="T24" fmla="*/ 2147483647 w 56"/>
                <a:gd name="T25" fmla="*/ 2147483647 h 61"/>
                <a:gd name="T26" fmla="*/ 0 w 56"/>
                <a:gd name="T27" fmla="*/ 2147483647 h 61"/>
                <a:gd name="T28" fmla="*/ 0 w 56"/>
                <a:gd name="T29" fmla="*/ 2147483647 h 61"/>
                <a:gd name="T30" fmla="*/ 2147483647 w 56"/>
                <a:gd name="T31" fmla="*/ 2147483647 h 61"/>
                <a:gd name="T32" fmla="*/ 2147483647 w 56"/>
                <a:gd name="T33" fmla="*/ 2147483647 h 61"/>
                <a:gd name="T34" fmla="*/ 2147483647 w 56"/>
                <a:gd name="T35" fmla="*/ 2147483647 h 61"/>
                <a:gd name="T36" fmla="*/ 2147483647 w 56"/>
                <a:gd name="T37" fmla="*/ 2147483647 h 61"/>
                <a:gd name="T38" fmla="*/ 2147483647 w 56"/>
                <a:gd name="T39" fmla="*/ 2147483647 h 61"/>
                <a:gd name="T40" fmla="*/ 2147483647 w 56"/>
                <a:gd name="T41" fmla="*/ 2147483647 h 61"/>
                <a:gd name="T42" fmla="*/ 2147483647 w 56"/>
                <a:gd name="T43" fmla="*/ 2147483647 h 61"/>
                <a:gd name="T44" fmla="*/ 2147483647 w 56"/>
                <a:gd name="T45" fmla="*/ 2147483647 h 61"/>
                <a:gd name="T46" fmla="*/ 2147483647 w 56"/>
                <a:gd name="T47" fmla="*/ 2147483647 h 61"/>
                <a:gd name="T48" fmla="*/ 2147483647 w 56"/>
                <a:gd name="T49" fmla="*/ 2147483647 h 6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6"/>
                <a:gd name="T76" fmla="*/ 0 h 61"/>
                <a:gd name="T77" fmla="*/ 56 w 56"/>
                <a:gd name="T78" fmla="*/ 61 h 6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6" h="61">
                  <a:moveTo>
                    <a:pt x="51" y="59"/>
                  </a:moveTo>
                  <a:lnTo>
                    <a:pt x="55" y="51"/>
                  </a:lnTo>
                  <a:lnTo>
                    <a:pt x="56" y="39"/>
                  </a:lnTo>
                  <a:lnTo>
                    <a:pt x="52" y="28"/>
                  </a:lnTo>
                  <a:lnTo>
                    <a:pt x="46" y="16"/>
                  </a:lnTo>
                  <a:lnTo>
                    <a:pt x="41" y="11"/>
                  </a:lnTo>
                  <a:lnTo>
                    <a:pt x="34" y="7"/>
                  </a:lnTo>
                  <a:lnTo>
                    <a:pt x="29" y="3"/>
                  </a:lnTo>
                  <a:lnTo>
                    <a:pt x="23" y="1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3"/>
                  </a:lnTo>
                  <a:lnTo>
                    <a:pt x="0" y="11"/>
                  </a:lnTo>
                  <a:lnTo>
                    <a:pt x="0" y="21"/>
                  </a:lnTo>
                  <a:lnTo>
                    <a:pt x="4" y="33"/>
                  </a:lnTo>
                  <a:lnTo>
                    <a:pt x="11" y="46"/>
                  </a:lnTo>
                  <a:lnTo>
                    <a:pt x="16" y="51"/>
                  </a:lnTo>
                  <a:lnTo>
                    <a:pt x="21" y="55"/>
                  </a:lnTo>
                  <a:lnTo>
                    <a:pt x="27" y="57"/>
                  </a:lnTo>
                  <a:lnTo>
                    <a:pt x="33" y="60"/>
                  </a:lnTo>
                  <a:lnTo>
                    <a:pt x="38" y="60"/>
                  </a:lnTo>
                  <a:lnTo>
                    <a:pt x="43" y="61"/>
                  </a:lnTo>
                  <a:lnTo>
                    <a:pt x="47" y="60"/>
                  </a:lnTo>
                  <a:lnTo>
                    <a:pt x="51" y="59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" name="Freeform 53"/>
            <p:cNvSpPr>
              <a:spLocks/>
            </p:cNvSpPr>
            <p:nvPr/>
          </p:nvSpPr>
          <p:spPr bwMode="auto">
            <a:xfrm>
              <a:off x="5962650" y="509588"/>
              <a:ext cx="88900" cy="98425"/>
            </a:xfrm>
            <a:custGeom>
              <a:avLst/>
              <a:gdLst>
                <a:gd name="T0" fmla="*/ 2147483647 w 56"/>
                <a:gd name="T1" fmla="*/ 2147483647 h 62"/>
                <a:gd name="T2" fmla="*/ 2147483647 w 56"/>
                <a:gd name="T3" fmla="*/ 2147483647 h 62"/>
                <a:gd name="T4" fmla="*/ 2147483647 w 56"/>
                <a:gd name="T5" fmla="*/ 2147483647 h 62"/>
                <a:gd name="T6" fmla="*/ 2147483647 w 56"/>
                <a:gd name="T7" fmla="*/ 2147483647 h 62"/>
                <a:gd name="T8" fmla="*/ 2147483647 w 56"/>
                <a:gd name="T9" fmla="*/ 2147483647 h 62"/>
                <a:gd name="T10" fmla="*/ 2147483647 w 56"/>
                <a:gd name="T11" fmla="*/ 2147483647 h 62"/>
                <a:gd name="T12" fmla="*/ 2147483647 w 56"/>
                <a:gd name="T13" fmla="*/ 2147483647 h 62"/>
                <a:gd name="T14" fmla="*/ 2147483647 w 56"/>
                <a:gd name="T15" fmla="*/ 2147483647 h 62"/>
                <a:gd name="T16" fmla="*/ 2147483647 w 56"/>
                <a:gd name="T17" fmla="*/ 0 h 62"/>
                <a:gd name="T18" fmla="*/ 2147483647 w 56"/>
                <a:gd name="T19" fmla="*/ 0 h 62"/>
                <a:gd name="T20" fmla="*/ 2147483647 w 56"/>
                <a:gd name="T21" fmla="*/ 0 h 62"/>
                <a:gd name="T22" fmla="*/ 2147483647 w 56"/>
                <a:gd name="T23" fmla="*/ 2147483647 h 62"/>
                <a:gd name="T24" fmla="*/ 2147483647 w 56"/>
                <a:gd name="T25" fmla="*/ 2147483647 h 62"/>
                <a:gd name="T26" fmla="*/ 0 w 56"/>
                <a:gd name="T27" fmla="*/ 2147483647 h 62"/>
                <a:gd name="T28" fmla="*/ 0 w 56"/>
                <a:gd name="T29" fmla="*/ 2147483647 h 62"/>
                <a:gd name="T30" fmla="*/ 2147483647 w 56"/>
                <a:gd name="T31" fmla="*/ 2147483647 h 62"/>
                <a:gd name="T32" fmla="*/ 2147483647 w 56"/>
                <a:gd name="T33" fmla="*/ 2147483647 h 62"/>
                <a:gd name="T34" fmla="*/ 2147483647 w 56"/>
                <a:gd name="T35" fmla="*/ 2147483647 h 62"/>
                <a:gd name="T36" fmla="*/ 2147483647 w 56"/>
                <a:gd name="T37" fmla="*/ 2147483647 h 62"/>
                <a:gd name="T38" fmla="*/ 2147483647 w 56"/>
                <a:gd name="T39" fmla="*/ 2147483647 h 62"/>
                <a:gd name="T40" fmla="*/ 2147483647 w 56"/>
                <a:gd name="T41" fmla="*/ 2147483647 h 62"/>
                <a:gd name="T42" fmla="*/ 2147483647 w 56"/>
                <a:gd name="T43" fmla="*/ 2147483647 h 62"/>
                <a:gd name="T44" fmla="*/ 2147483647 w 56"/>
                <a:gd name="T45" fmla="*/ 2147483647 h 62"/>
                <a:gd name="T46" fmla="*/ 2147483647 w 56"/>
                <a:gd name="T47" fmla="*/ 2147483647 h 62"/>
                <a:gd name="T48" fmla="*/ 2147483647 w 56"/>
                <a:gd name="T49" fmla="*/ 2147483647 h 6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6"/>
                <a:gd name="T76" fmla="*/ 0 h 62"/>
                <a:gd name="T77" fmla="*/ 56 w 56"/>
                <a:gd name="T78" fmla="*/ 62 h 6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6" h="62">
                  <a:moveTo>
                    <a:pt x="51" y="59"/>
                  </a:moveTo>
                  <a:lnTo>
                    <a:pt x="56" y="52"/>
                  </a:lnTo>
                  <a:lnTo>
                    <a:pt x="56" y="40"/>
                  </a:lnTo>
                  <a:lnTo>
                    <a:pt x="52" y="29"/>
                  </a:lnTo>
                  <a:lnTo>
                    <a:pt x="45" y="17"/>
                  </a:lnTo>
                  <a:lnTo>
                    <a:pt x="40" y="12"/>
                  </a:lnTo>
                  <a:lnTo>
                    <a:pt x="33" y="7"/>
                  </a:lnTo>
                  <a:lnTo>
                    <a:pt x="28" y="3"/>
                  </a:lnTo>
                  <a:lnTo>
                    <a:pt x="23" y="0"/>
                  </a:lnTo>
                  <a:lnTo>
                    <a:pt x="18" y="0"/>
                  </a:lnTo>
                  <a:lnTo>
                    <a:pt x="13" y="0"/>
                  </a:lnTo>
                  <a:lnTo>
                    <a:pt x="9" y="2"/>
                  </a:lnTo>
                  <a:lnTo>
                    <a:pt x="5" y="4"/>
                  </a:lnTo>
                  <a:lnTo>
                    <a:pt x="0" y="12"/>
                  </a:lnTo>
                  <a:lnTo>
                    <a:pt x="0" y="22"/>
                  </a:lnTo>
                  <a:lnTo>
                    <a:pt x="3" y="32"/>
                  </a:lnTo>
                  <a:lnTo>
                    <a:pt x="10" y="44"/>
                  </a:lnTo>
                  <a:lnTo>
                    <a:pt x="15" y="49"/>
                  </a:lnTo>
                  <a:lnTo>
                    <a:pt x="20" y="54"/>
                  </a:lnTo>
                  <a:lnTo>
                    <a:pt x="27" y="58"/>
                  </a:lnTo>
                  <a:lnTo>
                    <a:pt x="32" y="61"/>
                  </a:lnTo>
                  <a:lnTo>
                    <a:pt x="37" y="62"/>
                  </a:lnTo>
                  <a:lnTo>
                    <a:pt x="42" y="62"/>
                  </a:lnTo>
                  <a:lnTo>
                    <a:pt x="47" y="61"/>
                  </a:lnTo>
                  <a:lnTo>
                    <a:pt x="51" y="59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7" name="Freeform 54"/>
            <p:cNvSpPr>
              <a:spLocks/>
            </p:cNvSpPr>
            <p:nvPr/>
          </p:nvSpPr>
          <p:spPr bwMode="auto">
            <a:xfrm>
              <a:off x="6137275" y="365125"/>
              <a:ext cx="88900" cy="98425"/>
            </a:xfrm>
            <a:custGeom>
              <a:avLst/>
              <a:gdLst>
                <a:gd name="T0" fmla="*/ 2147483647 w 56"/>
                <a:gd name="T1" fmla="*/ 2147483647 h 62"/>
                <a:gd name="T2" fmla="*/ 2147483647 w 56"/>
                <a:gd name="T3" fmla="*/ 2147483647 h 62"/>
                <a:gd name="T4" fmla="*/ 2147483647 w 56"/>
                <a:gd name="T5" fmla="*/ 2147483647 h 62"/>
                <a:gd name="T6" fmla="*/ 2147483647 w 56"/>
                <a:gd name="T7" fmla="*/ 2147483647 h 62"/>
                <a:gd name="T8" fmla="*/ 2147483647 w 56"/>
                <a:gd name="T9" fmla="*/ 2147483647 h 62"/>
                <a:gd name="T10" fmla="*/ 2147483647 w 56"/>
                <a:gd name="T11" fmla="*/ 2147483647 h 62"/>
                <a:gd name="T12" fmla="*/ 2147483647 w 56"/>
                <a:gd name="T13" fmla="*/ 2147483647 h 62"/>
                <a:gd name="T14" fmla="*/ 2147483647 w 56"/>
                <a:gd name="T15" fmla="*/ 2147483647 h 62"/>
                <a:gd name="T16" fmla="*/ 2147483647 w 56"/>
                <a:gd name="T17" fmla="*/ 2147483647 h 62"/>
                <a:gd name="T18" fmla="*/ 2147483647 w 56"/>
                <a:gd name="T19" fmla="*/ 0 h 62"/>
                <a:gd name="T20" fmla="*/ 2147483647 w 56"/>
                <a:gd name="T21" fmla="*/ 0 h 62"/>
                <a:gd name="T22" fmla="*/ 2147483647 w 56"/>
                <a:gd name="T23" fmla="*/ 2147483647 h 62"/>
                <a:gd name="T24" fmla="*/ 2147483647 w 56"/>
                <a:gd name="T25" fmla="*/ 2147483647 h 62"/>
                <a:gd name="T26" fmla="*/ 0 w 56"/>
                <a:gd name="T27" fmla="*/ 2147483647 h 62"/>
                <a:gd name="T28" fmla="*/ 0 w 56"/>
                <a:gd name="T29" fmla="*/ 2147483647 h 62"/>
                <a:gd name="T30" fmla="*/ 2147483647 w 56"/>
                <a:gd name="T31" fmla="*/ 2147483647 h 62"/>
                <a:gd name="T32" fmla="*/ 2147483647 w 56"/>
                <a:gd name="T33" fmla="*/ 2147483647 h 62"/>
                <a:gd name="T34" fmla="*/ 2147483647 w 56"/>
                <a:gd name="T35" fmla="*/ 2147483647 h 62"/>
                <a:gd name="T36" fmla="*/ 2147483647 w 56"/>
                <a:gd name="T37" fmla="*/ 2147483647 h 62"/>
                <a:gd name="T38" fmla="*/ 2147483647 w 56"/>
                <a:gd name="T39" fmla="*/ 2147483647 h 62"/>
                <a:gd name="T40" fmla="*/ 2147483647 w 56"/>
                <a:gd name="T41" fmla="*/ 2147483647 h 62"/>
                <a:gd name="T42" fmla="*/ 2147483647 w 56"/>
                <a:gd name="T43" fmla="*/ 2147483647 h 62"/>
                <a:gd name="T44" fmla="*/ 2147483647 w 56"/>
                <a:gd name="T45" fmla="*/ 2147483647 h 62"/>
                <a:gd name="T46" fmla="*/ 2147483647 w 56"/>
                <a:gd name="T47" fmla="*/ 2147483647 h 62"/>
                <a:gd name="T48" fmla="*/ 2147483647 w 56"/>
                <a:gd name="T49" fmla="*/ 2147483647 h 6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6"/>
                <a:gd name="T76" fmla="*/ 0 h 62"/>
                <a:gd name="T77" fmla="*/ 56 w 56"/>
                <a:gd name="T78" fmla="*/ 62 h 6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6" h="62">
                  <a:moveTo>
                    <a:pt x="50" y="59"/>
                  </a:moveTo>
                  <a:lnTo>
                    <a:pt x="55" y="52"/>
                  </a:lnTo>
                  <a:lnTo>
                    <a:pt x="56" y="40"/>
                  </a:lnTo>
                  <a:lnTo>
                    <a:pt x="53" y="29"/>
                  </a:lnTo>
                  <a:lnTo>
                    <a:pt x="46" y="17"/>
                  </a:lnTo>
                  <a:lnTo>
                    <a:pt x="41" y="12"/>
                  </a:lnTo>
                  <a:lnTo>
                    <a:pt x="35" y="8"/>
                  </a:lnTo>
                  <a:lnTo>
                    <a:pt x="30" y="4"/>
                  </a:lnTo>
                  <a:lnTo>
                    <a:pt x="23" y="2"/>
                  </a:lnTo>
                  <a:lnTo>
                    <a:pt x="18" y="0"/>
                  </a:lnTo>
                  <a:lnTo>
                    <a:pt x="13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2"/>
                  </a:lnTo>
                  <a:lnTo>
                    <a:pt x="0" y="22"/>
                  </a:lnTo>
                  <a:lnTo>
                    <a:pt x="4" y="34"/>
                  </a:lnTo>
                  <a:lnTo>
                    <a:pt x="12" y="47"/>
                  </a:lnTo>
                  <a:lnTo>
                    <a:pt x="17" y="52"/>
                  </a:lnTo>
                  <a:lnTo>
                    <a:pt x="22" y="56"/>
                  </a:lnTo>
                  <a:lnTo>
                    <a:pt x="27" y="58"/>
                  </a:lnTo>
                  <a:lnTo>
                    <a:pt x="33" y="61"/>
                  </a:lnTo>
                  <a:lnTo>
                    <a:pt x="39" y="62"/>
                  </a:lnTo>
                  <a:lnTo>
                    <a:pt x="42" y="62"/>
                  </a:lnTo>
                  <a:lnTo>
                    <a:pt x="46" y="61"/>
                  </a:lnTo>
                  <a:lnTo>
                    <a:pt x="50" y="59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8" name="Freeform 55"/>
            <p:cNvSpPr>
              <a:spLocks/>
            </p:cNvSpPr>
            <p:nvPr/>
          </p:nvSpPr>
          <p:spPr bwMode="auto">
            <a:xfrm>
              <a:off x="5665788" y="508000"/>
              <a:ext cx="152400" cy="157163"/>
            </a:xfrm>
            <a:custGeom>
              <a:avLst/>
              <a:gdLst>
                <a:gd name="T0" fmla="*/ 2147483647 w 96"/>
                <a:gd name="T1" fmla="*/ 2147483647 h 99"/>
                <a:gd name="T2" fmla="*/ 2147483647 w 96"/>
                <a:gd name="T3" fmla="*/ 2147483647 h 99"/>
                <a:gd name="T4" fmla="*/ 2147483647 w 96"/>
                <a:gd name="T5" fmla="*/ 2147483647 h 99"/>
                <a:gd name="T6" fmla="*/ 2147483647 w 96"/>
                <a:gd name="T7" fmla="*/ 2147483647 h 99"/>
                <a:gd name="T8" fmla="*/ 2147483647 w 96"/>
                <a:gd name="T9" fmla="*/ 2147483647 h 99"/>
                <a:gd name="T10" fmla="*/ 2147483647 w 96"/>
                <a:gd name="T11" fmla="*/ 2147483647 h 99"/>
                <a:gd name="T12" fmla="*/ 2147483647 w 96"/>
                <a:gd name="T13" fmla="*/ 2147483647 h 99"/>
                <a:gd name="T14" fmla="*/ 2147483647 w 96"/>
                <a:gd name="T15" fmla="*/ 2147483647 h 99"/>
                <a:gd name="T16" fmla="*/ 2147483647 w 96"/>
                <a:gd name="T17" fmla="*/ 2147483647 h 99"/>
                <a:gd name="T18" fmla="*/ 2147483647 w 96"/>
                <a:gd name="T19" fmla="*/ 2147483647 h 99"/>
                <a:gd name="T20" fmla="*/ 2147483647 w 96"/>
                <a:gd name="T21" fmla="*/ 2147483647 h 99"/>
                <a:gd name="T22" fmla="*/ 2147483647 w 96"/>
                <a:gd name="T23" fmla="*/ 2147483647 h 99"/>
                <a:gd name="T24" fmla="*/ 2147483647 w 96"/>
                <a:gd name="T25" fmla="*/ 2147483647 h 99"/>
                <a:gd name="T26" fmla="*/ 2147483647 w 96"/>
                <a:gd name="T27" fmla="*/ 2147483647 h 99"/>
                <a:gd name="T28" fmla="*/ 2147483647 w 96"/>
                <a:gd name="T29" fmla="*/ 2147483647 h 99"/>
                <a:gd name="T30" fmla="*/ 2147483647 w 96"/>
                <a:gd name="T31" fmla="*/ 2147483647 h 99"/>
                <a:gd name="T32" fmla="*/ 2147483647 w 96"/>
                <a:gd name="T33" fmla="*/ 2147483647 h 99"/>
                <a:gd name="T34" fmla="*/ 2147483647 w 96"/>
                <a:gd name="T35" fmla="*/ 2147483647 h 99"/>
                <a:gd name="T36" fmla="*/ 0 w 96"/>
                <a:gd name="T37" fmla="*/ 2147483647 h 99"/>
                <a:gd name="T38" fmla="*/ 2147483647 w 96"/>
                <a:gd name="T39" fmla="*/ 2147483647 h 99"/>
                <a:gd name="T40" fmla="*/ 2147483647 w 96"/>
                <a:gd name="T41" fmla="*/ 2147483647 h 99"/>
                <a:gd name="T42" fmla="*/ 2147483647 w 96"/>
                <a:gd name="T43" fmla="*/ 2147483647 h 99"/>
                <a:gd name="T44" fmla="*/ 2147483647 w 96"/>
                <a:gd name="T45" fmla="*/ 0 h 99"/>
                <a:gd name="T46" fmla="*/ 2147483647 w 96"/>
                <a:gd name="T47" fmla="*/ 2147483647 h 99"/>
                <a:gd name="T48" fmla="*/ 2147483647 w 96"/>
                <a:gd name="T49" fmla="*/ 2147483647 h 99"/>
                <a:gd name="T50" fmla="*/ 2147483647 w 96"/>
                <a:gd name="T51" fmla="*/ 2147483647 h 99"/>
                <a:gd name="T52" fmla="*/ 2147483647 w 96"/>
                <a:gd name="T53" fmla="*/ 2147483647 h 99"/>
                <a:gd name="T54" fmla="*/ 2147483647 w 96"/>
                <a:gd name="T55" fmla="*/ 2147483647 h 99"/>
                <a:gd name="T56" fmla="*/ 2147483647 w 96"/>
                <a:gd name="T57" fmla="*/ 2147483647 h 9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99"/>
                <a:gd name="T89" fmla="*/ 96 w 96"/>
                <a:gd name="T90" fmla="*/ 99 h 9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99">
                  <a:moveTo>
                    <a:pt x="96" y="44"/>
                  </a:moveTo>
                  <a:lnTo>
                    <a:pt x="93" y="42"/>
                  </a:lnTo>
                  <a:lnTo>
                    <a:pt x="88" y="39"/>
                  </a:lnTo>
                  <a:lnTo>
                    <a:pt x="79" y="35"/>
                  </a:lnTo>
                  <a:lnTo>
                    <a:pt x="69" y="30"/>
                  </a:lnTo>
                  <a:lnTo>
                    <a:pt x="59" y="26"/>
                  </a:lnTo>
                  <a:lnTo>
                    <a:pt x="47" y="26"/>
                  </a:lnTo>
                  <a:lnTo>
                    <a:pt x="38" y="28"/>
                  </a:lnTo>
                  <a:lnTo>
                    <a:pt x="32" y="35"/>
                  </a:lnTo>
                  <a:lnTo>
                    <a:pt x="26" y="53"/>
                  </a:lnTo>
                  <a:lnTo>
                    <a:pt x="27" y="71"/>
                  </a:lnTo>
                  <a:lnTo>
                    <a:pt x="35" y="86"/>
                  </a:lnTo>
                  <a:lnTo>
                    <a:pt x="46" y="99"/>
                  </a:lnTo>
                  <a:lnTo>
                    <a:pt x="43" y="96"/>
                  </a:lnTo>
                  <a:lnTo>
                    <a:pt x="35" y="90"/>
                  </a:lnTo>
                  <a:lnTo>
                    <a:pt x="24" y="81"/>
                  </a:lnTo>
                  <a:lnTo>
                    <a:pt x="14" y="69"/>
                  </a:lnTo>
                  <a:lnTo>
                    <a:pt x="5" y="55"/>
                  </a:lnTo>
                  <a:lnTo>
                    <a:pt x="0" y="40"/>
                  </a:lnTo>
                  <a:lnTo>
                    <a:pt x="3" y="26"/>
                  </a:lnTo>
                  <a:lnTo>
                    <a:pt x="13" y="10"/>
                  </a:lnTo>
                  <a:lnTo>
                    <a:pt x="29" y="1"/>
                  </a:lnTo>
                  <a:lnTo>
                    <a:pt x="45" y="0"/>
                  </a:lnTo>
                  <a:lnTo>
                    <a:pt x="59" y="4"/>
                  </a:lnTo>
                  <a:lnTo>
                    <a:pt x="70" y="13"/>
                  </a:lnTo>
                  <a:lnTo>
                    <a:pt x="81" y="23"/>
                  </a:lnTo>
                  <a:lnTo>
                    <a:pt x="90" y="33"/>
                  </a:lnTo>
                  <a:lnTo>
                    <a:pt x="95" y="41"/>
                  </a:lnTo>
                  <a:lnTo>
                    <a:pt x="96" y="4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9" name="Freeform 56"/>
            <p:cNvSpPr>
              <a:spLocks/>
            </p:cNvSpPr>
            <p:nvPr/>
          </p:nvSpPr>
          <p:spPr bwMode="auto">
            <a:xfrm>
              <a:off x="5856288" y="403225"/>
              <a:ext cx="152400" cy="153988"/>
            </a:xfrm>
            <a:custGeom>
              <a:avLst/>
              <a:gdLst>
                <a:gd name="T0" fmla="*/ 2147483647 w 96"/>
                <a:gd name="T1" fmla="*/ 2147483647 h 97"/>
                <a:gd name="T2" fmla="*/ 2147483647 w 96"/>
                <a:gd name="T3" fmla="*/ 2147483647 h 97"/>
                <a:gd name="T4" fmla="*/ 2147483647 w 96"/>
                <a:gd name="T5" fmla="*/ 2147483647 h 97"/>
                <a:gd name="T6" fmla="*/ 2147483647 w 96"/>
                <a:gd name="T7" fmla="*/ 2147483647 h 97"/>
                <a:gd name="T8" fmla="*/ 2147483647 w 96"/>
                <a:gd name="T9" fmla="*/ 2147483647 h 97"/>
                <a:gd name="T10" fmla="*/ 2147483647 w 96"/>
                <a:gd name="T11" fmla="*/ 2147483647 h 97"/>
                <a:gd name="T12" fmla="*/ 2147483647 w 96"/>
                <a:gd name="T13" fmla="*/ 2147483647 h 97"/>
                <a:gd name="T14" fmla="*/ 2147483647 w 96"/>
                <a:gd name="T15" fmla="*/ 2147483647 h 97"/>
                <a:gd name="T16" fmla="*/ 2147483647 w 96"/>
                <a:gd name="T17" fmla="*/ 2147483647 h 97"/>
                <a:gd name="T18" fmla="*/ 2147483647 w 96"/>
                <a:gd name="T19" fmla="*/ 2147483647 h 97"/>
                <a:gd name="T20" fmla="*/ 2147483647 w 96"/>
                <a:gd name="T21" fmla="*/ 2147483647 h 97"/>
                <a:gd name="T22" fmla="*/ 2147483647 w 96"/>
                <a:gd name="T23" fmla="*/ 2147483647 h 97"/>
                <a:gd name="T24" fmla="*/ 2147483647 w 96"/>
                <a:gd name="T25" fmla="*/ 2147483647 h 97"/>
                <a:gd name="T26" fmla="*/ 2147483647 w 96"/>
                <a:gd name="T27" fmla="*/ 2147483647 h 97"/>
                <a:gd name="T28" fmla="*/ 2147483647 w 96"/>
                <a:gd name="T29" fmla="*/ 2147483647 h 97"/>
                <a:gd name="T30" fmla="*/ 2147483647 w 96"/>
                <a:gd name="T31" fmla="*/ 2147483647 h 97"/>
                <a:gd name="T32" fmla="*/ 2147483647 w 96"/>
                <a:gd name="T33" fmla="*/ 2147483647 h 97"/>
                <a:gd name="T34" fmla="*/ 2147483647 w 96"/>
                <a:gd name="T35" fmla="*/ 2147483647 h 97"/>
                <a:gd name="T36" fmla="*/ 0 w 96"/>
                <a:gd name="T37" fmla="*/ 2147483647 h 97"/>
                <a:gd name="T38" fmla="*/ 2147483647 w 96"/>
                <a:gd name="T39" fmla="*/ 2147483647 h 97"/>
                <a:gd name="T40" fmla="*/ 2147483647 w 96"/>
                <a:gd name="T41" fmla="*/ 2147483647 h 97"/>
                <a:gd name="T42" fmla="*/ 2147483647 w 96"/>
                <a:gd name="T43" fmla="*/ 2147483647 h 97"/>
                <a:gd name="T44" fmla="*/ 2147483647 w 96"/>
                <a:gd name="T45" fmla="*/ 0 h 97"/>
                <a:gd name="T46" fmla="*/ 2147483647 w 96"/>
                <a:gd name="T47" fmla="*/ 2147483647 h 97"/>
                <a:gd name="T48" fmla="*/ 2147483647 w 96"/>
                <a:gd name="T49" fmla="*/ 2147483647 h 97"/>
                <a:gd name="T50" fmla="*/ 2147483647 w 96"/>
                <a:gd name="T51" fmla="*/ 2147483647 h 97"/>
                <a:gd name="T52" fmla="*/ 2147483647 w 96"/>
                <a:gd name="T53" fmla="*/ 2147483647 h 97"/>
                <a:gd name="T54" fmla="*/ 2147483647 w 96"/>
                <a:gd name="T55" fmla="*/ 2147483647 h 97"/>
                <a:gd name="T56" fmla="*/ 2147483647 w 96"/>
                <a:gd name="T57" fmla="*/ 2147483647 h 9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97"/>
                <a:gd name="T89" fmla="*/ 96 w 96"/>
                <a:gd name="T90" fmla="*/ 97 h 9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97">
                  <a:moveTo>
                    <a:pt x="96" y="44"/>
                  </a:moveTo>
                  <a:lnTo>
                    <a:pt x="94" y="43"/>
                  </a:lnTo>
                  <a:lnTo>
                    <a:pt x="89" y="39"/>
                  </a:lnTo>
                  <a:lnTo>
                    <a:pt x="80" y="35"/>
                  </a:lnTo>
                  <a:lnTo>
                    <a:pt x="70" y="30"/>
                  </a:lnTo>
                  <a:lnTo>
                    <a:pt x="58" y="26"/>
                  </a:lnTo>
                  <a:lnTo>
                    <a:pt x="48" y="26"/>
                  </a:lnTo>
                  <a:lnTo>
                    <a:pt x="39" y="29"/>
                  </a:lnTo>
                  <a:lnTo>
                    <a:pt x="32" y="35"/>
                  </a:lnTo>
                  <a:lnTo>
                    <a:pt x="25" y="52"/>
                  </a:lnTo>
                  <a:lnTo>
                    <a:pt x="26" y="69"/>
                  </a:lnTo>
                  <a:lnTo>
                    <a:pt x="34" y="84"/>
                  </a:lnTo>
                  <a:lnTo>
                    <a:pt x="45" y="97"/>
                  </a:lnTo>
                  <a:lnTo>
                    <a:pt x="43" y="94"/>
                  </a:lnTo>
                  <a:lnTo>
                    <a:pt x="34" y="89"/>
                  </a:lnTo>
                  <a:lnTo>
                    <a:pt x="23" y="80"/>
                  </a:lnTo>
                  <a:lnTo>
                    <a:pt x="13" y="69"/>
                  </a:lnTo>
                  <a:lnTo>
                    <a:pt x="4" y="55"/>
                  </a:lnTo>
                  <a:lnTo>
                    <a:pt x="0" y="41"/>
                  </a:lnTo>
                  <a:lnTo>
                    <a:pt x="2" y="25"/>
                  </a:lnTo>
                  <a:lnTo>
                    <a:pt x="12" y="10"/>
                  </a:lnTo>
                  <a:lnTo>
                    <a:pt x="27" y="1"/>
                  </a:lnTo>
                  <a:lnTo>
                    <a:pt x="43" y="0"/>
                  </a:lnTo>
                  <a:lnTo>
                    <a:pt x="57" y="3"/>
                  </a:lnTo>
                  <a:lnTo>
                    <a:pt x="70" y="12"/>
                  </a:lnTo>
                  <a:lnTo>
                    <a:pt x="81" y="24"/>
                  </a:lnTo>
                  <a:lnTo>
                    <a:pt x="89" y="34"/>
                  </a:lnTo>
                  <a:lnTo>
                    <a:pt x="95" y="42"/>
                  </a:lnTo>
                  <a:lnTo>
                    <a:pt x="96" y="4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0" name="Freeform 57"/>
            <p:cNvSpPr>
              <a:spLocks/>
            </p:cNvSpPr>
            <p:nvPr/>
          </p:nvSpPr>
          <p:spPr bwMode="auto">
            <a:xfrm>
              <a:off x="6037263" y="273050"/>
              <a:ext cx="150813" cy="155575"/>
            </a:xfrm>
            <a:custGeom>
              <a:avLst/>
              <a:gdLst>
                <a:gd name="T0" fmla="*/ 2147483647 w 95"/>
                <a:gd name="T1" fmla="*/ 2147483647 h 98"/>
                <a:gd name="T2" fmla="*/ 2147483647 w 95"/>
                <a:gd name="T3" fmla="*/ 2147483647 h 98"/>
                <a:gd name="T4" fmla="*/ 2147483647 w 95"/>
                <a:gd name="T5" fmla="*/ 2147483647 h 98"/>
                <a:gd name="T6" fmla="*/ 2147483647 w 95"/>
                <a:gd name="T7" fmla="*/ 2147483647 h 98"/>
                <a:gd name="T8" fmla="*/ 2147483647 w 95"/>
                <a:gd name="T9" fmla="*/ 2147483647 h 98"/>
                <a:gd name="T10" fmla="*/ 2147483647 w 95"/>
                <a:gd name="T11" fmla="*/ 2147483647 h 98"/>
                <a:gd name="T12" fmla="*/ 2147483647 w 95"/>
                <a:gd name="T13" fmla="*/ 2147483647 h 98"/>
                <a:gd name="T14" fmla="*/ 2147483647 w 95"/>
                <a:gd name="T15" fmla="*/ 2147483647 h 98"/>
                <a:gd name="T16" fmla="*/ 2147483647 w 95"/>
                <a:gd name="T17" fmla="*/ 2147483647 h 98"/>
                <a:gd name="T18" fmla="*/ 2147483647 w 95"/>
                <a:gd name="T19" fmla="*/ 2147483647 h 98"/>
                <a:gd name="T20" fmla="*/ 2147483647 w 95"/>
                <a:gd name="T21" fmla="*/ 2147483647 h 98"/>
                <a:gd name="T22" fmla="*/ 2147483647 w 95"/>
                <a:gd name="T23" fmla="*/ 2147483647 h 98"/>
                <a:gd name="T24" fmla="*/ 2147483647 w 95"/>
                <a:gd name="T25" fmla="*/ 2147483647 h 98"/>
                <a:gd name="T26" fmla="*/ 2147483647 w 95"/>
                <a:gd name="T27" fmla="*/ 2147483647 h 98"/>
                <a:gd name="T28" fmla="*/ 2147483647 w 95"/>
                <a:gd name="T29" fmla="*/ 2147483647 h 98"/>
                <a:gd name="T30" fmla="*/ 2147483647 w 95"/>
                <a:gd name="T31" fmla="*/ 2147483647 h 98"/>
                <a:gd name="T32" fmla="*/ 2147483647 w 95"/>
                <a:gd name="T33" fmla="*/ 2147483647 h 98"/>
                <a:gd name="T34" fmla="*/ 2147483647 w 95"/>
                <a:gd name="T35" fmla="*/ 2147483647 h 98"/>
                <a:gd name="T36" fmla="*/ 0 w 95"/>
                <a:gd name="T37" fmla="*/ 2147483647 h 98"/>
                <a:gd name="T38" fmla="*/ 2147483647 w 95"/>
                <a:gd name="T39" fmla="*/ 2147483647 h 98"/>
                <a:gd name="T40" fmla="*/ 2147483647 w 95"/>
                <a:gd name="T41" fmla="*/ 2147483647 h 98"/>
                <a:gd name="T42" fmla="*/ 2147483647 w 95"/>
                <a:gd name="T43" fmla="*/ 2147483647 h 98"/>
                <a:gd name="T44" fmla="*/ 2147483647 w 95"/>
                <a:gd name="T45" fmla="*/ 0 h 98"/>
                <a:gd name="T46" fmla="*/ 2147483647 w 95"/>
                <a:gd name="T47" fmla="*/ 2147483647 h 98"/>
                <a:gd name="T48" fmla="*/ 2147483647 w 95"/>
                <a:gd name="T49" fmla="*/ 2147483647 h 98"/>
                <a:gd name="T50" fmla="*/ 2147483647 w 95"/>
                <a:gd name="T51" fmla="*/ 2147483647 h 98"/>
                <a:gd name="T52" fmla="*/ 2147483647 w 95"/>
                <a:gd name="T53" fmla="*/ 2147483647 h 98"/>
                <a:gd name="T54" fmla="*/ 2147483647 w 95"/>
                <a:gd name="T55" fmla="*/ 2147483647 h 98"/>
                <a:gd name="T56" fmla="*/ 2147483647 w 95"/>
                <a:gd name="T57" fmla="*/ 2147483647 h 9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5"/>
                <a:gd name="T88" fmla="*/ 0 h 98"/>
                <a:gd name="T89" fmla="*/ 95 w 95"/>
                <a:gd name="T90" fmla="*/ 98 h 9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5" h="98">
                  <a:moveTo>
                    <a:pt x="95" y="44"/>
                  </a:moveTo>
                  <a:lnTo>
                    <a:pt x="93" y="43"/>
                  </a:lnTo>
                  <a:lnTo>
                    <a:pt x="87" y="39"/>
                  </a:lnTo>
                  <a:lnTo>
                    <a:pt x="78" y="35"/>
                  </a:lnTo>
                  <a:lnTo>
                    <a:pt x="68" y="30"/>
                  </a:lnTo>
                  <a:lnTo>
                    <a:pt x="58" y="28"/>
                  </a:lnTo>
                  <a:lnTo>
                    <a:pt x="46" y="26"/>
                  </a:lnTo>
                  <a:lnTo>
                    <a:pt x="38" y="29"/>
                  </a:lnTo>
                  <a:lnTo>
                    <a:pt x="31" y="37"/>
                  </a:lnTo>
                  <a:lnTo>
                    <a:pt x="25" y="55"/>
                  </a:lnTo>
                  <a:lnTo>
                    <a:pt x="27" y="71"/>
                  </a:lnTo>
                  <a:lnTo>
                    <a:pt x="35" y="85"/>
                  </a:lnTo>
                  <a:lnTo>
                    <a:pt x="45" y="98"/>
                  </a:lnTo>
                  <a:lnTo>
                    <a:pt x="43" y="96"/>
                  </a:lnTo>
                  <a:lnTo>
                    <a:pt x="34" y="91"/>
                  </a:lnTo>
                  <a:lnTo>
                    <a:pt x="23" y="80"/>
                  </a:lnTo>
                  <a:lnTo>
                    <a:pt x="13" y="69"/>
                  </a:lnTo>
                  <a:lnTo>
                    <a:pt x="4" y="56"/>
                  </a:lnTo>
                  <a:lnTo>
                    <a:pt x="0" y="41"/>
                  </a:lnTo>
                  <a:lnTo>
                    <a:pt x="3" y="26"/>
                  </a:lnTo>
                  <a:lnTo>
                    <a:pt x="13" y="11"/>
                  </a:lnTo>
                  <a:lnTo>
                    <a:pt x="29" y="2"/>
                  </a:lnTo>
                  <a:lnTo>
                    <a:pt x="44" y="0"/>
                  </a:lnTo>
                  <a:lnTo>
                    <a:pt x="57" y="5"/>
                  </a:lnTo>
                  <a:lnTo>
                    <a:pt x="70" y="14"/>
                  </a:lnTo>
                  <a:lnTo>
                    <a:pt x="80" y="24"/>
                  </a:lnTo>
                  <a:lnTo>
                    <a:pt x="89" y="34"/>
                  </a:lnTo>
                  <a:lnTo>
                    <a:pt x="94" y="42"/>
                  </a:lnTo>
                  <a:lnTo>
                    <a:pt x="95" y="4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1" name="Freeform 58"/>
            <p:cNvSpPr>
              <a:spLocks/>
            </p:cNvSpPr>
            <p:nvPr/>
          </p:nvSpPr>
          <p:spPr bwMode="auto">
            <a:xfrm>
              <a:off x="5222875" y="1057275"/>
              <a:ext cx="101600" cy="112713"/>
            </a:xfrm>
            <a:custGeom>
              <a:avLst/>
              <a:gdLst>
                <a:gd name="T0" fmla="*/ 0 w 64"/>
                <a:gd name="T1" fmla="*/ 0 h 71"/>
                <a:gd name="T2" fmla="*/ 2147483647 w 64"/>
                <a:gd name="T3" fmla="*/ 2147483647 h 71"/>
                <a:gd name="T4" fmla="*/ 2147483647 w 64"/>
                <a:gd name="T5" fmla="*/ 2147483647 h 71"/>
                <a:gd name="T6" fmla="*/ 2147483647 w 64"/>
                <a:gd name="T7" fmla="*/ 2147483647 h 71"/>
                <a:gd name="T8" fmla="*/ 2147483647 w 64"/>
                <a:gd name="T9" fmla="*/ 2147483647 h 71"/>
                <a:gd name="T10" fmla="*/ 2147483647 w 64"/>
                <a:gd name="T11" fmla="*/ 2147483647 h 71"/>
                <a:gd name="T12" fmla="*/ 2147483647 w 64"/>
                <a:gd name="T13" fmla="*/ 2147483647 h 71"/>
                <a:gd name="T14" fmla="*/ 2147483647 w 64"/>
                <a:gd name="T15" fmla="*/ 2147483647 h 71"/>
                <a:gd name="T16" fmla="*/ 2147483647 w 64"/>
                <a:gd name="T17" fmla="*/ 2147483647 h 71"/>
                <a:gd name="T18" fmla="*/ 2147483647 w 64"/>
                <a:gd name="T19" fmla="*/ 2147483647 h 71"/>
                <a:gd name="T20" fmla="*/ 0 w 64"/>
                <a:gd name="T21" fmla="*/ 0 h 7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4"/>
                <a:gd name="T34" fmla="*/ 0 h 71"/>
                <a:gd name="T35" fmla="*/ 64 w 64"/>
                <a:gd name="T36" fmla="*/ 71 h 7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4" h="71">
                  <a:moveTo>
                    <a:pt x="0" y="0"/>
                  </a:moveTo>
                  <a:lnTo>
                    <a:pt x="7" y="71"/>
                  </a:lnTo>
                  <a:lnTo>
                    <a:pt x="9" y="71"/>
                  </a:lnTo>
                  <a:lnTo>
                    <a:pt x="13" y="68"/>
                  </a:lnTo>
                  <a:lnTo>
                    <a:pt x="19" y="64"/>
                  </a:lnTo>
                  <a:lnTo>
                    <a:pt x="28" y="59"/>
                  </a:lnTo>
                  <a:lnTo>
                    <a:pt x="37" y="53"/>
                  </a:lnTo>
                  <a:lnTo>
                    <a:pt x="46" y="45"/>
                  </a:lnTo>
                  <a:lnTo>
                    <a:pt x="55" y="35"/>
                  </a:lnTo>
                  <a:lnTo>
                    <a:pt x="64" y="2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" name="Freeform 59"/>
            <p:cNvSpPr>
              <a:spLocks/>
            </p:cNvSpPr>
            <p:nvPr/>
          </p:nvSpPr>
          <p:spPr bwMode="auto">
            <a:xfrm>
              <a:off x="5051425" y="1122363"/>
              <a:ext cx="114300" cy="107950"/>
            </a:xfrm>
            <a:custGeom>
              <a:avLst/>
              <a:gdLst>
                <a:gd name="T0" fmla="*/ 2147483647 w 72"/>
                <a:gd name="T1" fmla="*/ 0 h 68"/>
                <a:gd name="T2" fmla="*/ 0 w 72"/>
                <a:gd name="T3" fmla="*/ 2147483647 h 68"/>
                <a:gd name="T4" fmla="*/ 2147483647 w 72"/>
                <a:gd name="T5" fmla="*/ 2147483647 h 68"/>
                <a:gd name="T6" fmla="*/ 2147483647 w 72"/>
                <a:gd name="T7" fmla="*/ 2147483647 h 68"/>
                <a:gd name="T8" fmla="*/ 2147483647 w 72"/>
                <a:gd name="T9" fmla="*/ 2147483647 h 68"/>
                <a:gd name="T10" fmla="*/ 2147483647 w 72"/>
                <a:gd name="T11" fmla="*/ 2147483647 h 68"/>
                <a:gd name="T12" fmla="*/ 2147483647 w 72"/>
                <a:gd name="T13" fmla="*/ 2147483647 h 68"/>
                <a:gd name="T14" fmla="*/ 2147483647 w 72"/>
                <a:gd name="T15" fmla="*/ 2147483647 h 68"/>
                <a:gd name="T16" fmla="*/ 2147483647 w 72"/>
                <a:gd name="T17" fmla="*/ 2147483647 h 68"/>
                <a:gd name="T18" fmla="*/ 2147483647 w 72"/>
                <a:gd name="T19" fmla="*/ 2147483647 h 68"/>
                <a:gd name="T20" fmla="*/ 2147483647 w 72"/>
                <a:gd name="T21" fmla="*/ 0 h 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2"/>
                <a:gd name="T34" fmla="*/ 0 h 68"/>
                <a:gd name="T35" fmla="*/ 72 w 72"/>
                <a:gd name="T36" fmla="*/ 68 h 6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2" h="68">
                  <a:moveTo>
                    <a:pt x="24" y="0"/>
                  </a:moveTo>
                  <a:lnTo>
                    <a:pt x="0" y="67"/>
                  </a:lnTo>
                  <a:lnTo>
                    <a:pt x="1" y="67"/>
                  </a:lnTo>
                  <a:lnTo>
                    <a:pt x="6" y="67"/>
                  </a:lnTo>
                  <a:lnTo>
                    <a:pt x="13" y="68"/>
                  </a:lnTo>
                  <a:lnTo>
                    <a:pt x="22" y="67"/>
                  </a:lnTo>
                  <a:lnTo>
                    <a:pt x="33" y="65"/>
                  </a:lnTo>
                  <a:lnTo>
                    <a:pt x="45" y="62"/>
                  </a:lnTo>
                  <a:lnTo>
                    <a:pt x="58" y="55"/>
                  </a:lnTo>
                  <a:lnTo>
                    <a:pt x="72" y="47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" name="Freeform 60"/>
            <p:cNvSpPr>
              <a:spLocks/>
            </p:cNvSpPr>
            <p:nvPr/>
          </p:nvSpPr>
          <p:spPr bwMode="auto">
            <a:xfrm>
              <a:off x="4841875" y="1120775"/>
              <a:ext cx="112713" cy="103188"/>
            </a:xfrm>
            <a:custGeom>
              <a:avLst/>
              <a:gdLst>
                <a:gd name="T0" fmla="*/ 2147483647 w 71"/>
                <a:gd name="T1" fmla="*/ 0 h 65"/>
                <a:gd name="T2" fmla="*/ 0 w 71"/>
                <a:gd name="T3" fmla="*/ 2147483647 h 65"/>
                <a:gd name="T4" fmla="*/ 2147483647 w 71"/>
                <a:gd name="T5" fmla="*/ 2147483647 h 65"/>
                <a:gd name="T6" fmla="*/ 2147483647 w 71"/>
                <a:gd name="T7" fmla="*/ 2147483647 h 65"/>
                <a:gd name="T8" fmla="*/ 2147483647 w 71"/>
                <a:gd name="T9" fmla="*/ 2147483647 h 65"/>
                <a:gd name="T10" fmla="*/ 2147483647 w 71"/>
                <a:gd name="T11" fmla="*/ 2147483647 h 65"/>
                <a:gd name="T12" fmla="*/ 2147483647 w 71"/>
                <a:gd name="T13" fmla="*/ 2147483647 h 65"/>
                <a:gd name="T14" fmla="*/ 2147483647 w 71"/>
                <a:gd name="T15" fmla="*/ 2147483647 h 65"/>
                <a:gd name="T16" fmla="*/ 2147483647 w 71"/>
                <a:gd name="T17" fmla="*/ 2147483647 h 65"/>
                <a:gd name="T18" fmla="*/ 2147483647 w 71"/>
                <a:gd name="T19" fmla="*/ 2147483647 h 65"/>
                <a:gd name="T20" fmla="*/ 2147483647 w 71"/>
                <a:gd name="T21" fmla="*/ 0 h 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1"/>
                <a:gd name="T34" fmla="*/ 0 h 65"/>
                <a:gd name="T35" fmla="*/ 71 w 71"/>
                <a:gd name="T36" fmla="*/ 65 h 6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1" h="65">
                  <a:moveTo>
                    <a:pt x="53" y="0"/>
                  </a:moveTo>
                  <a:lnTo>
                    <a:pt x="0" y="47"/>
                  </a:lnTo>
                  <a:lnTo>
                    <a:pt x="1" y="48"/>
                  </a:lnTo>
                  <a:lnTo>
                    <a:pt x="5" y="51"/>
                  </a:lnTo>
                  <a:lnTo>
                    <a:pt x="12" y="54"/>
                  </a:lnTo>
                  <a:lnTo>
                    <a:pt x="19" y="57"/>
                  </a:lnTo>
                  <a:lnTo>
                    <a:pt x="30" y="61"/>
                  </a:lnTo>
                  <a:lnTo>
                    <a:pt x="41" y="64"/>
                  </a:lnTo>
                  <a:lnTo>
                    <a:pt x="55" y="65"/>
                  </a:lnTo>
                  <a:lnTo>
                    <a:pt x="71" y="64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231985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8865" y="203213"/>
            <a:ext cx="7418255" cy="101566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3000" b="1" spc="150" dirty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Формы естественного </a:t>
            </a:r>
            <a:r>
              <a:rPr lang="ru-RU" sz="3000" b="1" spc="150" dirty="0" smtClean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отбора – движущий отбор</a:t>
            </a:r>
            <a:endParaRPr lang="ru-RU" sz="3000" b="1" spc="150" dirty="0">
              <a:ln w="11430"/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Группа 50"/>
          <p:cNvGrpSpPr>
            <a:grpSpLocks/>
          </p:cNvGrpSpPr>
          <p:nvPr/>
        </p:nvGrpSpPr>
        <p:grpSpPr bwMode="auto">
          <a:xfrm>
            <a:off x="106427" y="4422775"/>
            <a:ext cx="5155409" cy="2405063"/>
            <a:chOff x="-778672" y="5067729"/>
            <a:chExt cx="5155409" cy="2405063"/>
          </a:xfrm>
        </p:grpSpPr>
        <p:pic>
          <p:nvPicPr>
            <p:cNvPr id="4" name="Picture 6" descr="Biston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3947"/>
            <a:stretch>
              <a:fillRect/>
            </a:stretch>
          </p:blipFill>
          <p:spPr bwMode="auto">
            <a:xfrm>
              <a:off x="-778672" y="5165294"/>
              <a:ext cx="2619310" cy="2307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7" descr="Biston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2632"/>
            <a:stretch>
              <a:fillRect/>
            </a:stretch>
          </p:blipFill>
          <p:spPr bwMode="auto">
            <a:xfrm>
              <a:off x="1840638" y="5165293"/>
              <a:ext cx="2536099" cy="230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Полилиния 6"/>
            <p:cNvSpPr/>
            <p:nvPr/>
          </p:nvSpPr>
          <p:spPr>
            <a:xfrm>
              <a:off x="2440582" y="5067729"/>
              <a:ext cx="803275" cy="1198563"/>
            </a:xfrm>
            <a:custGeom>
              <a:avLst/>
              <a:gdLst>
                <a:gd name="connsiteX0" fmla="*/ 684784 w 802640"/>
                <a:gd name="connsiteY0" fmla="*/ 0 h 1198880"/>
                <a:gd name="connsiteX1" fmla="*/ 319024 w 802640"/>
                <a:gd name="connsiteY1" fmla="*/ 243840 h 1198880"/>
                <a:gd name="connsiteX2" fmla="*/ 160528 w 802640"/>
                <a:gd name="connsiteY2" fmla="*/ 377952 h 1198880"/>
                <a:gd name="connsiteX3" fmla="*/ 26416 w 802640"/>
                <a:gd name="connsiteY3" fmla="*/ 670560 h 1198880"/>
                <a:gd name="connsiteX4" fmla="*/ 50800 w 802640"/>
                <a:gd name="connsiteY4" fmla="*/ 950976 h 1198880"/>
                <a:gd name="connsiteX5" fmla="*/ 331216 w 802640"/>
                <a:gd name="connsiteY5" fmla="*/ 1182624 h 1198880"/>
                <a:gd name="connsiteX6" fmla="*/ 587248 w 802640"/>
                <a:gd name="connsiteY6" fmla="*/ 1048512 h 1198880"/>
                <a:gd name="connsiteX7" fmla="*/ 770128 w 802640"/>
                <a:gd name="connsiteY7" fmla="*/ 780288 h 1198880"/>
                <a:gd name="connsiteX8" fmla="*/ 782320 w 802640"/>
                <a:gd name="connsiteY8" fmla="*/ 499872 h 1198880"/>
                <a:gd name="connsiteX9" fmla="*/ 672592 w 802640"/>
                <a:gd name="connsiteY9" fmla="*/ 243840 h 1198880"/>
                <a:gd name="connsiteX10" fmla="*/ 258064 w 802640"/>
                <a:gd name="connsiteY10" fmla="*/ 170688 h 1198880"/>
                <a:gd name="connsiteX11" fmla="*/ 258064 w 802640"/>
                <a:gd name="connsiteY11" fmla="*/ 170688 h 1198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2640" h="1198880">
                  <a:moveTo>
                    <a:pt x="684784" y="0"/>
                  </a:moveTo>
                  <a:cubicBezTo>
                    <a:pt x="545592" y="90424"/>
                    <a:pt x="406400" y="180848"/>
                    <a:pt x="319024" y="243840"/>
                  </a:cubicBezTo>
                  <a:cubicBezTo>
                    <a:pt x="231648" y="306832"/>
                    <a:pt x="209296" y="306832"/>
                    <a:pt x="160528" y="377952"/>
                  </a:cubicBezTo>
                  <a:cubicBezTo>
                    <a:pt x="111760" y="449072"/>
                    <a:pt x="44704" y="575056"/>
                    <a:pt x="26416" y="670560"/>
                  </a:cubicBezTo>
                  <a:cubicBezTo>
                    <a:pt x="8128" y="766064"/>
                    <a:pt x="0" y="865632"/>
                    <a:pt x="50800" y="950976"/>
                  </a:cubicBezTo>
                  <a:cubicBezTo>
                    <a:pt x="101600" y="1036320"/>
                    <a:pt x="241808" y="1166368"/>
                    <a:pt x="331216" y="1182624"/>
                  </a:cubicBezTo>
                  <a:cubicBezTo>
                    <a:pt x="420624" y="1198880"/>
                    <a:pt x="514096" y="1115568"/>
                    <a:pt x="587248" y="1048512"/>
                  </a:cubicBezTo>
                  <a:cubicBezTo>
                    <a:pt x="660400" y="981456"/>
                    <a:pt x="737616" y="871728"/>
                    <a:pt x="770128" y="780288"/>
                  </a:cubicBezTo>
                  <a:cubicBezTo>
                    <a:pt x="802640" y="688848"/>
                    <a:pt x="798576" y="589280"/>
                    <a:pt x="782320" y="499872"/>
                  </a:cubicBezTo>
                  <a:cubicBezTo>
                    <a:pt x="766064" y="410464"/>
                    <a:pt x="759968" y="298704"/>
                    <a:pt x="672592" y="243840"/>
                  </a:cubicBezTo>
                  <a:cubicBezTo>
                    <a:pt x="585216" y="188976"/>
                    <a:pt x="258064" y="170688"/>
                    <a:pt x="258064" y="170688"/>
                  </a:cubicBezTo>
                  <a:lnTo>
                    <a:pt x="258064" y="170688"/>
                  </a:lnTo>
                </a:path>
              </a:pathLst>
            </a:cu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pic>
        <p:nvPicPr>
          <p:cNvPr id="8" name="Picture 7" descr="Picture-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50081" y="4465637"/>
            <a:ext cx="4141919" cy="239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3" descr="11-5.gif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26" t="1072" r="1476"/>
          <a:stretch/>
        </p:blipFill>
        <p:spPr bwMode="auto">
          <a:xfrm>
            <a:off x="4359098" y="2234072"/>
            <a:ext cx="4575528" cy="291128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352694" y="1298113"/>
            <a:ext cx="1114080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Движущий отбор – </a:t>
            </a:r>
            <a:r>
              <a:rPr lang="ru-RU" altLang="ru-RU" sz="2800" b="1" dirty="0" smtClean="0"/>
              <a:t>действует </a:t>
            </a:r>
            <a:r>
              <a:rPr lang="ru-RU" altLang="ru-RU" sz="2800" b="1" dirty="0"/>
              <a:t>в </a:t>
            </a:r>
            <a:r>
              <a:rPr lang="ru-RU" altLang="ru-RU" sz="2800" b="1" dirty="0" smtClean="0"/>
              <a:t>изменяющихся условиях </a:t>
            </a:r>
            <a:r>
              <a:rPr lang="ru-RU" altLang="ru-RU" sz="2800" b="1" dirty="0"/>
              <a:t>среды и способствует сдвигу </a:t>
            </a:r>
            <a:r>
              <a:rPr lang="ru-RU" altLang="ru-RU" sz="2800" b="1" dirty="0" smtClean="0"/>
              <a:t>среднего </a:t>
            </a:r>
            <a:r>
              <a:rPr lang="ru-RU" altLang="ru-RU" sz="2800" b="1" dirty="0"/>
              <a:t>значения признака и появлению новых форм.</a:t>
            </a:r>
          </a:p>
        </p:txBody>
      </p:sp>
      <p:sp>
        <p:nvSpPr>
          <p:cNvPr id="11" name="Полилиния 10"/>
          <p:cNvSpPr/>
          <p:nvPr/>
        </p:nvSpPr>
        <p:spPr>
          <a:xfrm rot="10800000">
            <a:off x="9051662" y="4678362"/>
            <a:ext cx="803275" cy="687387"/>
          </a:xfrm>
          <a:custGeom>
            <a:avLst/>
            <a:gdLst>
              <a:gd name="connsiteX0" fmla="*/ 684784 w 802640"/>
              <a:gd name="connsiteY0" fmla="*/ 0 h 1198880"/>
              <a:gd name="connsiteX1" fmla="*/ 319024 w 802640"/>
              <a:gd name="connsiteY1" fmla="*/ 243840 h 1198880"/>
              <a:gd name="connsiteX2" fmla="*/ 160528 w 802640"/>
              <a:gd name="connsiteY2" fmla="*/ 377952 h 1198880"/>
              <a:gd name="connsiteX3" fmla="*/ 26416 w 802640"/>
              <a:gd name="connsiteY3" fmla="*/ 670560 h 1198880"/>
              <a:gd name="connsiteX4" fmla="*/ 50800 w 802640"/>
              <a:gd name="connsiteY4" fmla="*/ 950976 h 1198880"/>
              <a:gd name="connsiteX5" fmla="*/ 331216 w 802640"/>
              <a:gd name="connsiteY5" fmla="*/ 1182624 h 1198880"/>
              <a:gd name="connsiteX6" fmla="*/ 587248 w 802640"/>
              <a:gd name="connsiteY6" fmla="*/ 1048512 h 1198880"/>
              <a:gd name="connsiteX7" fmla="*/ 770128 w 802640"/>
              <a:gd name="connsiteY7" fmla="*/ 780288 h 1198880"/>
              <a:gd name="connsiteX8" fmla="*/ 782320 w 802640"/>
              <a:gd name="connsiteY8" fmla="*/ 499872 h 1198880"/>
              <a:gd name="connsiteX9" fmla="*/ 672592 w 802640"/>
              <a:gd name="connsiteY9" fmla="*/ 243840 h 1198880"/>
              <a:gd name="connsiteX10" fmla="*/ 258064 w 802640"/>
              <a:gd name="connsiteY10" fmla="*/ 170688 h 1198880"/>
              <a:gd name="connsiteX11" fmla="*/ 258064 w 802640"/>
              <a:gd name="connsiteY11" fmla="*/ 170688 h 119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2640" h="1198880">
                <a:moveTo>
                  <a:pt x="684784" y="0"/>
                </a:moveTo>
                <a:cubicBezTo>
                  <a:pt x="545592" y="90424"/>
                  <a:pt x="406400" y="180848"/>
                  <a:pt x="319024" y="243840"/>
                </a:cubicBezTo>
                <a:cubicBezTo>
                  <a:pt x="231648" y="306832"/>
                  <a:pt x="209296" y="306832"/>
                  <a:pt x="160528" y="377952"/>
                </a:cubicBezTo>
                <a:cubicBezTo>
                  <a:pt x="111760" y="449072"/>
                  <a:pt x="44704" y="575056"/>
                  <a:pt x="26416" y="670560"/>
                </a:cubicBezTo>
                <a:cubicBezTo>
                  <a:pt x="8128" y="766064"/>
                  <a:pt x="0" y="865632"/>
                  <a:pt x="50800" y="950976"/>
                </a:cubicBezTo>
                <a:cubicBezTo>
                  <a:pt x="101600" y="1036320"/>
                  <a:pt x="241808" y="1166368"/>
                  <a:pt x="331216" y="1182624"/>
                </a:cubicBezTo>
                <a:cubicBezTo>
                  <a:pt x="420624" y="1198880"/>
                  <a:pt x="514096" y="1115568"/>
                  <a:pt x="587248" y="1048512"/>
                </a:cubicBezTo>
                <a:cubicBezTo>
                  <a:pt x="660400" y="981456"/>
                  <a:pt x="737616" y="871728"/>
                  <a:pt x="770128" y="780288"/>
                </a:cubicBezTo>
                <a:cubicBezTo>
                  <a:pt x="802640" y="688848"/>
                  <a:pt x="798576" y="589280"/>
                  <a:pt x="782320" y="499872"/>
                </a:cubicBezTo>
                <a:cubicBezTo>
                  <a:pt x="766064" y="410464"/>
                  <a:pt x="759968" y="298704"/>
                  <a:pt x="672592" y="243840"/>
                </a:cubicBezTo>
                <a:cubicBezTo>
                  <a:pt x="585216" y="188976"/>
                  <a:pt x="258064" y="170688"/>
                  <a:pt x="258064" y="170688"/>
                </a:cubicBezTo>
                <a:lnTo>
                  <a:pt x="258064" y="170688"/>
                </a:lnTo>
              </a:path>
            </a:pathLst>
          </a:cu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олилиния 11"/>
          <p:cNvSpPr/>
          <p:nvPr/>
        </p:nvSpPr>
        <p:spPr bwMode="auto">
          <a:xfrm>
            <a:off x="10990262" y="5504657"/>
            <a:ext cx="803275" cy="1198563"/>
          </a:xfrm>
          <a:custGeom>
            <a:avLst/>
            <a:gdLst>
              <a:gd name="connsiteX0" fmla="*/ 684784 w 802640"/>
              <a:gd name="connsiteY0" fmla="*/ 0 h 1198880"/>
              <a:gd name="connsiteX1" fmla="*/ 319024 w 802640"/>
              <a:gd name="connsiteY1" fmla="*/ 243840 h 1198880"/>
              <a:gd name="connsiteX2" fmla="*/ 160528 w 802640"/>
              <a:gd name="connsiteY2" fmla="*/ 377952 h 1198880"/>
              <a:gd name="connsiteX3" fmla="*/ 26416 w 802640"/>
              <a:gd name="connsiteY3" fmla="*/ 670560 h 1198880"/>
              <a:gd name="connsiteX4" fmla="*/ 50800 w 802640"/>
              <a:gd name="connsiteY4" fmla="*/ 950976 h 1198880"/>
              <a:gd name="connsiteX5" fmla="*/ 331216 w 802640"/>
              <a:gd name="connsiteY5" fmla="*/ 1182624 h 1198880"/>
              <a:gd name="connsiteX6" fmla="*/ 587248 w 802640"/>
              <a:gd name="connsiteY6" fmla="*/ 1048512 h 1198880"/>
              <a:gd name="connsiteX7" fmla="*/ 770128 w 802640"/>
              <a:gd name="connsiteY7" fmla="*/ 780288 h 1198880"/>
              <a:gd name="connsiteX8" fmla="*/ 782320 w 802640"/>
              <a:gd name="connsiteY8" fmla="*/ 499872 h 1198880"/>
              <a:gd name="connsiteX9" fmla="*/ 672592 w 802640"/>
              <a:gd name="connsiteY9" fmla="*/ 243840 h 1198880"/>
              <a:gd name="connsiteX10" fmla="*/ 258064 w 802640"/>
              <a:gd name="connsiteY10" fmla="*/ 170688 h 1198880"/>
              <a:gd name="connsiteX11" fmla="*/ 258064 w 802640"/>
              <a:gd name="connsiteY11" fmla="*/ 170688 h 119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2640" h="1198880">
                <a:moveTo>
                  <a:pt x="684784" y="0"/>
                </a:moveTo>
                <a:cubicBezTo>
                  <a:pt x="545592" y="90424"/>
                  <a:pt x="406400" y="180848"/>
                  <a:pt x="319024" y="243840"/>
                </a:cubicBezTo>
                <a:cubicBezTo>
                  <a:pt x="231648" y="306832"/>
                  <a:pt x="209296" y="306832"/>
                  <a:pt x="160528" y="377952"/>
                </a:cubicBezTo>
                <a:cubicBezTo>
                  <a:pt x="111760" y="449072"/>
                  <a:pt x="44704" y="575056"/>
                  <a:pt x="26416" y="670560"/>
                </a:cubicBezTo>
                <a:cubicBezTo>
                  <a:pt x="8128" y="766064"/>
                  <a:pt x="0" y="865632"/>
                  <a:pt x="50800" y="950976"/>
                </a:cubicBezTo>
                <a:cubicBezTo>
                  <a:pt x="101600" y="1036320"/>
                  <a:pt x="241808" y="1166368"/>
                  <a:pt x="331216" y="1182624"/>
                </a:cubicBezTo>
                <a:cubicBezTo>
                  <a:pt x="420624" y="1198880"/>
                  <a:pt x="514096" y="1115568"/>
                  <a:pt x="587248" y="1048512"/>
                </a:cubicBezTo>
                <a:cubicBezTo>
                  <a:pt x="660400" y="981456"/>
                  <a:pt x="737616" y="871728"/>
                  <a:pt x="770128" y="780288"/>
                </a:cubicBezTo>
                <a:cubicBezTo>
                  <a:pt x="802640" y="688848"/>
                  <a:pt x="798576" y="589280"/>
                  <a:pt x="782320" y="499872"/>
                </a:cubicBezTo>
                <a:cubicBezTo>
                  <a:pt x="766064" y="410464"/>
                  <a:pt x="759968" y="298704"/>
                  <a:pt x="672592" y="243840"/>
                </a:cubicBezTo>
                <a:cubicBezTo>
                  <a:pt x="585216" y="188976"/>
                  <a:pt x="258064" y="170688"/>
                  <a:pt x="258064" y="170688"/>
                </a:cubicBezTo>
                <a:lnTo>
                  <a:pt x="258064" y="170688"/>
                </a:lnTo>
              </a:path>
            </a:pathLst>
          </a:cu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5" name="Группа 20"/>
          <p:cNvGrpSpPr>
            <a:grpSpLocks/>
          </p:cNvGrpSpPr>
          <p:nvPr/>
        </p:nvGrpSpPr>
        <p:grpSpPr bwMode="auto">
          <a:xfrm>
            <a:off x="5245465" y="4018941"/>
            <a:ext cx="914400" cy="457200"/>
            <a:chOff x="2336800" y="-280988"/>
            <a:chExt cx="4038600" cy="2039938"/>
          </a:xfrm>
          <a:solidFill>
            <a:schemeClr val="tx2"/>
          </a:solidFill>
        </p:grpSpPr>
        <p:sp>
          <p:nvSpPr>
            <p:cNvPr id="16" name="Freeform 31"/>
            <p:cNvSpPr>
              <a:spLocks/>
            </p:cNvSpPr>
            <p:nvPr/>
          </p:nvSpPr>
          <p:spPr bwMode="auto">
            <a:xfrm>
              <a:off x="4615526" y="23588"/>
              <a:ext cx="1759874" cy="864140"/>
            </a:xfrm>
            <a:custGeom>
              <a:avLst/>
              <a:gdLst/>
              <a:ahLst/>
              <a:cxnLst>
                <a:cxn ang="0">
                  <a:pos x="3" y="85"/>
                </a:cxn>
                <a:cxn ang="0">
                  <a:pos x="18" y="80"/>
                </a:cxn>
                <a:cxn ang="0">
                  <a:pos x="49" y="71"/>
                </a:cxn>
                <a:cxn ang="0">
                  <a:pos x="92" y="59"/>
                </a:cxn>
                <a:cxn ang="0">
                  <a:pos x="147" y="45"/>
                </a:cxn>
                <a:cxn ang="0">
                  <a:pos x="213" y="32"/>
                </a:cxn>
                <a:cxn ang="0">
                  <a:pos x="287" y="19"/>
                </a:cxn>
                <a:cxn ang="0">
                  <a:pos x="368" y="9"/>
                </a:cxn>
                <a:cxn ang="0">
                  <a:pos x="453" y="2"/>
                </a:cxn>
                <a:cxn ang="0">
                  <a:pos x="542" y="0"/>
                </a:cxn>
                <a:cxn ang="0">
                  <a:pos x="634" y="4"/>
                </a:cxn>
                <a:cxn ang="0">
                  <a:pos x="726" y="14"/>
                </a:cxn>
                <a:cxn ang="0">
                  <a:pos x="817" y="35"/>
                </a:cxn>
                <a:cxn ang="0">
                  <a:pos x="907" y="64"/>
                </a:cxn>
                <a:cxn ang="0">
                  <a:pos x="991" y="104"/>
                </a:cxn>
                <a:cxn ang="0">
                  <a:pos x="1071" y="157"/>
                </a:cxn>
                <a:cxn ang="0">
                  <a:pos x="1107" y="191"/>
                </a:cxn>
                <a:cxn ang="0">
                  <a:pos x="1094" y="205"/>
                </a:cxn>
                <a:cxn ang="0">
                  <a:pos x="1071" y="232"/>
                </a:cxn>
                <a:cxn ang="0">
                  <a:pos x="1036" y="269"/>
                </a:cxn>
                <a:cxn ang="0">
                  <a:pos x="991" y="312"/>
                </a:cxn>
                <a:cxn ang="0">
                  <a:pos x="938" y="358"/>
                </a:cxn>
                <a:cxn ang="0">
                  <a:pos x="876" y="405"/>
                </a:cxn>
                <a:cxn ang="0">
                  <a:pos x="806" y="450"/>
                </a:cxn>
                <a:cxn ang="0">
                  <a:pos x="730" y="488"/>
                </a:cxn>
                <a:cxn ang="0">
                  <a:pos x="648" y="520"/>
                </a:cxn>
                <a:cxn ang="0">
                  <a:pos x="561" y="540"/>
                </a:cxn>
                <a:cxn ang="0">
                  <a:pos x="470" y="546"/>
                </a:cxn>
                <a:cxn ang="0">
                  <a:pos x="375" y="534"/>
                </a:cxn>
                <a:cxn ang="0">
                  <a:pos x="278" y="504"/>
                </a:cxn>
                <a:cxn ang="0">
                  <a:pos x="179" y="451"/>
                </a:cxn>
                <a:cxn ang="0">
                  <a:pos x="79" y="372"/>
                </a:cxn>
                <a:cxn ang="0">
                  <a:pos x="32" y="317"/>
                </a:cxn>
                <a:cxn ang="0">
                  <a:pos x="42" y="278"/>
                </a:cxn>
                <a:cxn ang="0">
                  <a:pos x="47" y="213"/>
                </a:cxn>
                <a:cxn ang="0">
                  <a:pos x="26" y="131"/>
                </a:cxn>
                <a:cxn ang="0">
                  <a:pos x="0" y="86"/>
                </a:cxn>
              </a:cxnLst>
              <a:rect l="0" t="0" r="r" b="b"/>
              <a:pathLst>
                <a:path w="1108" h="546">
                  <a:moveTo>
                    <a:pt x="0" y="86"/>
                  </a:moveTo>
                  <a:lnTo>
                    <a:pt x="3" y="85"/>
                  </a:lnTo>
                  <a:lnTo>
                    <a:pt x="8" y="84"/>
                  </a:lnTo>
                  <a:lnTo>
                    <a:pt x="18" y="80"/>
                  </a:lnTo>
                  <a:lnTo>
                    <a:pt x="32" y="76"/>
                  </a:lnTo>
                  <a:lnTo>
                    <a:pt x="49" y="71"/>
                  </a:lnTo>
                  <a:lnTo>
                    <a:pt x="69" y="66"/>
                  </a:lnTo>
                  <a:lnTo>
                    <a:pt x="92" y="59"/>
                  </a:lnTo>
                  <a:lnTo>
                    <a:pt x="119" y="53"/>
                  </a:lnTo>
                  <a:lnTo>
                    <a:pt x="147" y="45"/>
                  </a:lnTo>
                  <a:lnTo>
                    <a:pt x="179" y="39"/>
                  </a:lnTo>
                  <a:lnTo>
                    <a:pt x="213" y="32"/>
                  </a:lnTo>
                  <a:lnTo>
                    <a:pt x="248" y="26"/>
                  </a:lnTo>
                  <a:lnTo>
                    <a:pt x="287" y="19"/>
                  </a:lnTo>
                  <a:lnTo>
                    <a:pt x="327" y="13"/>
                  </a:lnTo>
                  <a:lnTo>
                    <a:pt x="368" y="9"/>
                  </a:lnTo>
                  <a:lnTo>
                    <a:pt x="410" y="4"/>
                  </a:lnTo>
                  <a:lnTo>
                    <a:pt x="453" y="2"/>
                  </a:lnTo>
                  <a:lnTo>
                    <a:pt x="497" y="0"/>
                  </a:lnTo>
                  <a:lnTo>
                    <a:pt x="542" y="0"/>
                  </a:lnTo>
                  <a:lnTo>
                    <a:pt x="588" y="0"/>
                  </a:lnTo>
                  <a:lnTo>
                    <a:pt x="634" y="4"/>
                  </a:lnTo>
                  <a:lnTo>
                    <a:pt x="680" y="8"/>
                  </a:lnTo>
                  <a:lnTo>
                    <a:pt x="726" y="14"/>
                  </a:lnTo>
                  <a:lnTo>
                    <a:pt x="772" y="23"/>
                  </a:lnTo>
                  <a:lnTo>
                    <a:pt x="817" y="35"/>
                  </a:lnTo>
                  <a:lnTo>
                    <a:pt x="862" y="48"/>
                  </a:lnTo>
                  <a:lnTo>
                    <a:pt x="907" y="64"/>
                  </a:lnTo>
                  <a:lnTo>
                    <a:pt x="949" y="82"/>
                  </a:lnTo>
                  <a:lnTo>
                    <a:pt x="991" y="104"/>
                  </a:lnTo>
                  <a:lnTo>
                    <a:pt x="1032" y="130"/>
                  </a:lnTo>
                  <a:lnTo>
                    <a:pt x="1071" y="157"/>
                  </a:lnTo>
                  <a:lnTo>
                    <a:pt x="1108" y="189"/>
                  </a:lnTo>
                  <a:lnTo>
                    <a:pt x="1107" y="191"/>
                  </a:lnTo>
                  <a:lnTo>
                    <a:pt x="1102" y="196"/>
                  </a:lnTo>
                  <a:lnTo>
                    <a:pt x="1094" y="205"/>
                  </a:lnTo>
                  <a:lnTo>
                    <a:pt x="1084" y="218"/>
                  </a:lnTo>
                  <a:lnTo>
                    <a:pt x="1071" y="232"/>
                  </a:lnTo>
                  <a:lnTo>
                    <a:pt x="1054" y="250"/>
                  </a:lnTo>
                  <a:lnTo>
                    <a:pt x="1036" y="269"/>
                  </a:lnTo>
                  <a:lnTo>
                    <a:pt x="1014" y="290"/>
                  </a:lnTo>
                  <a:lnTo>
                    <a:pt x="991" y="312"/>
                  </a:lnTo>
                  <a:lnTo>
                    <a:pt x="966" y="335"/>
                  </a:lnTo>
                  <a:lnTo>
                    <a:pt x="938" y="358"/>
                  </a:lnTo>
                  <a:lnTo>
                    <a:pt x="908" y="382"/>
                  </a:lnTo>
                  <a:lnTo>
                    <a:pt x="876" y="405"/>
                  </a:lnTo>
                  <a:lnTo>
                    <a:pt x="842" y="428"/>
                  </a:lnTo>
                  <a:lnTo>
                    <a:pt x="806" y="450"/>
                  </a:lnTo>
                  <a:lnTo>
                    <a:pt x="769" y="470"/>
                  </a:lnTo>
                  <a:lnTo>
                    <a:pt x="730" y="488"/>
                  </a:lnTo>
                  <a:lnTo>
                    <a:pt x="690" y="505"/>
                  </a:lnTo>
                  <a:lnTo>
                    <a:pt x="648" y="520"/>
                  </a:lnTo>
                  <a:lnTo>
                    <a:pt x="606" y="532"/>
                  </a:lnTo>
                  <a:lnTo>
                    <a:pt x="561" y="540"/>
                  </a:lnTo>
                  <a:lnTo>
                    <a:pt x="516" y="545"/>
                  </a:lnTo>
                  <a:lnTo>
                    <a:pt x="470" y="546"/>
                  </a:lnTo>
                  <a:lnTo>
                    <a:pt x="423" y="542"/>
                  </a:lnTo>
                  <a:lnTo>
                    <a:pt x="375" y="534"/>
                  </a:lnTo>
                  <a:lnTo>
                    <a:pt x="328" y="522"/>
                  </a:lnTo>
                  <a:lnTo>
                    <a:pt x="278" y="504"/>
                  </a:lnTo>
                  <a:lnTo>
                    <a:pt x="229" y="481"/>
                  </a:lnTo>
                  <a:lnTo>
                    <a:pt x="179" y="451"/>
                  </a:lnTo>
                  <a:lnTo>
                    <a:pt x="129" y="414"/>
                  </a:lnTo>
                  <a:lnTo>
                    <a:pt x="79" y="372"/>
                  </a:lnTo>
                  <a:lnTo>
                    <a:pt x="29" y="322"/>
                  </a:lnTo>
                  <a:lnTo>
                    <a:pt x="32" y="317"/>
                  </a:lnTo>
                  <a:lnTo>
                    <a:pt x="37" y="301"/>
                  </a:lnTo>
                  <a:lnTo>
                    <a:pt x="42" y="278"/>
                  </a:lnTo>
                  <a:lnTo>
                    <a:pt x="47" y="249"/>
                  </a:lnTo>
                  <a:lnTo>
                    <a:pt x="47" y="213"/>
                  </a:lnTo>
                  <a:lnTo>
                    <a:pt x="41" y="173"/>
                  </a:lnTo>
                  <a:lnTo>
                    <a:pt x="26" y="131"/>
                  </a:lnTo>
                  <a:lnTo>
                    <a:pt x="0" y="86"/>
                  </a:lnTo>
                  <a:lnTo>
                    <a:pt x="0" y="86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32"/>
            <p:cNvSpPr>
              <a:spLocks/>
            </p:cNvSpPr>
            <p:nvPr/>
          </p:nvSpPr>
          <p:spPr bwMode="auto">
            <a:xfrm>
              <a:off x="4594490" y="547739"/>
              <a:ext cx="869421" cy="72247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32" y="1"/>
                </a:cxn>
                <a:cxn ang="0">
                  <a:pos x="27" y="6"/>
                </a:cxn>
                <a:cxn ang="0">
                  <a:pos x="21" y="14"/>
                </a:cxn>
                <a:cxn ang="0">
                  <a:pos x="13" y="22"/>
                </a:cxn>
                <a:cxn ang="0">
                  <a:pos x="7" y="31"/>
                </a:cxn>
                <a:cxn ang="0">
                  <a:pos x="1" y="38"/>
                </a:cxn>
                <a:cxn ang="0">
                  <a:pos x="0" y="45"/>
                </a:cxn>
                <a:cxn ang="0">
                  <a:pos x="4" y="49"/>
                </a:cxn>
                <a:cxn ang="0">
                  <a:pos x="22" y="87"/>
                </a:cxn>
                <a:cxn ang="0">
                  <a:pos x="35" y="140"/>
                </a:cxn>
                <a:cxn ang="0">
                  <a:pos x="42" y="200"/>
                </a:cxn>
                <a:cxn ang="0">
                  <a:pos x="49" y="261"/>
                </a:cxn>
                <a:cxn ang="0">
                  <a:pos x="51" y="320"/>
                </a:cxn>
                <a:cxn ang="0">
                  <a:pos x="53" y="369"/>
                </a:cxn>
                <a:cxn ang="0">
                  <a:pos x="53" y="402"/>
                </a:cxn>
                <a:cxn ang="0">
                  <a:pos x="53" y="415"/>
                </a:cxn>
                <a:cxn ang="0">
                  <a:pos x="121" y="434"/>
                </a:cxn>
                <a:cxn ang="0">
                  <a:pos x="182" y="447"/>
                </a:cxn>
                <a:cxn ang="0">
                  <a:pos x="237" y="454"/>
                </a:cxn>
                <a:cxn ang="0">
                  <a:pos x="287" y="454"/>
                </a:cxn>
                <a:cxn ang="0">
                  <a:pos x="331" y="447"/>
                </a:cxn>
                <a:cxn ang="0">
                  <a:pos x="369" y="437"/>
                </a:cxn>
                <a:cxn ang="0">
                  <a:pos x="404" y="423"/>
                </a:cxn>
                <a:cxn ang="0">
                  <a:pos x="433" y="406"/>
                </a:cxn>
                <a:cxn ang="0">
                  <a:pos x="459" y="386"/>
                </a:cxn>
                <a:cxn ang="0">
                  <a:pos x="481" y="364"/>
                </a:cxn>
                <a:cxn ang="0">
                  <a:pos x="498" y="340"/>
                </a:cxn>
                <a:cxn ang="0">
                  <a:pos x="513" y="315"/>
                </a:cxn>
                <a:cxn ang="0">
                  <a:pos x="525" y="291"/>
                </a:cxn>
                <a:cxn ang="0">
                  <a:pos x="534" y="267"/>
                </a:cxn>
                <a:cxn ang="0">
                  <a:pos x="541" y="243"/>
                </a:cxn>
                <a:cxn ang="0">
                  <a:pos x="546" y="222"/>
                </a:cxn>
                <a:cxn ang="0">
                  <a:pos x="516" y="224"/>
                </a:cxn>
                <a:cxn ang="0">
                  <a:pos x="487" y="226"/>
                </a:cxn>
                <a:cxn ang="0">
                  <a:pos x="456" y="224"/>
                </a:cxn>
                <a:cxn ang="0">
                  <a:pos x="425" y="222"/>
                </a:cxn>
                <a:cxn ang="0">
                  <a:pos x="393" y="217"/>
                </a:cxn>
                <a:cxn ang="0">
                  <a:pos x="363" y="209"/>
                </a:cxn>
                <a:cxn ang="0">
                  <a:pos x="331" y="200"/>
                </a:cxn>
                <a:cxn ang="0">
                  <a:pos x="299" y="187"/>
                </a:cxn>
                <a:cxn ang="0">
                  <a:pos x="267" y="173"/>
                </a:cxn>
                <a:cxn ang="0">
                  <a:pos x="233" y="156"/>
                </a:cxn>
                <a:cxn ang="0">
                  <a:pos x="201" y="137"/>
                </a:cxn>
                <a:cxn ang="0">
                  <a:pos x="168" y="115"/>
                </a:cxn>
                <a:cxn ang="0">
                  <a:pos x="135" y="91"/>
                </a:cxn>
                <a:cxn ang="0">
                  <a:pos x="101" y="64"/>
                </a:cxn>
                <a:cxn ang="0">
                  <a:pos x="68" y="33"/>
                </a:cxn>
                <a:cxn ang="0">
                  <a:pos x="35" y="0"/>
                </a:cxn>
                <a:cxn ang="0">
                  <a:pos x="35" y="0"/>
                </a:cxn>
              </a:cxnLst>
              <a:rect l="0" t="0" r="r" b="b"/>
              <a:pathLst>
                <a:path w="546" h="454">
                  <a:moveTo>
                    <a:pt x="35" y="0"/>
                  </a:moveTo>
                  <a:lnTo>
                    <a:pt x="32" y="1"/>
                  </a:lnTo>
                  <a:lnTo>
                    <a:pt x="27" y="6"/>
                  </a:lnTo>
                  <a:lnTo>
                    <a:pt x="21" y="14"/>
                  </a:lnTo>
                  <a:lnTo>
                    <a:pt x="13" y="22"/>
                  </a:lnTo>
                  <a:lnTo>
                    <a:pt x="7" y="31"/>
                  </a:lnTo>
                  <a:lnTo>
                    <a:pt x="1" y="38"/>
                  </a:lnTo>
                  <a:lnTo>
                    <a:pt x="0" y="45"/>
                  </a:lnTo>
                  <a:lnTo>
                    <a:pt x="4" y="49"/>
                  </a:lnTo>
                  <a:lnTo>
                    <a:pt x="22" y="87"/>
                  </a:lnTo>
                  <a:lnTo>
                    <a:pt x="35" y="140"/>
                  </a:lnTo>
                  <a:lnTo>
                    <a:pt x="42" y="200"/>
                  </a:lnTo>
                  <a:lnTo>
                    <a:pt x="49" y="261"/>
                  </a:lnTo>
                  <a:lnTo>
                    <a:pt x="51" y="320"/>
                  </a:lnTo>
                  <a:lnTo>
                    <a:pt x="53" y="369"/>
                  </a:lnTo>
                  <a:lnTo>
                    <a:pt x="53" y="402"/>
                  </a:lnTo>
                  <a:lnTo>
                    <a:pt x="53" y="415"/>
                  </a:lnTo>
                  <a:lnTo>
                    <a:pt x="121" y="434"/>
                  </a:lnTo>
                  <a:lnTo>
                    <a:pt x="182" y="447"/>
                  </a:lnTo>
                  <a:lnTo>
                    <a:pt x="237" y="454"/>
                  </a:lnTo>
                  <a:lnTo>
                    <a:pt x="287" y="454"/>
                  </a:lnTo>
                  <a:lnTo>
                    <a:pt x="331" y="447"/>
                  </a:lnTo>
                  <a:lnTo>
                    <a:pt x="369" y="437"/>
                  </a:lnTo>
                  <a:lnTo>
                    <a:pt x="404" y="423"/>
                  </a:lnTo>
                  <a:lnTo>
                    <a:pt x="433" y="406"/>
                  </a:lnTo>
                  <a:lnTo>
                    <a:pt x="459" y="386"/>
                  </a:lnTo>
                  <a:lnTo>
                    <a:pt x="481" y="364"/>
                  </a:lnTo>
                  <a:lnTo>
                    <a:pt x="498" y="340"/>
                  </a:lnTo>
                  <a:lnTo>
                    <a:pt x="513" y="315"/>
                  </a:lnTo>
                  <a:lnTo>
                    <a:pt x="525" y="291"/>
                  </a:lnTo>
                  <a:lnTo>
                    <a:pt x="534" y="267"/>
                  </a:lnTo>
                  <a:lnTo>
                    <a:pt x="541" y="243"/>
                  </a:lnTo>
                  <a:lnTo>
                    <a:pt x="546" y="222"/>
                  </a:lnTo>
                  <a:lnTo>
                    <a:pt x="516" y="224"/>
                  </a:lnTo>
                  <a:lnTo>
                    <a:pt x="487" y="226"/>
                  </a:lnTo>
                  <a:lnTo>
                    <a:pt x="456" y="224"/>
                  </a:lnTo>
                  <a:lnTo>
                    <a:pt x="425" y="222"/>
                  </a:lnTo>
                  <a:lnTo>
                    <a:pt x="393" y="217"/>
                  </a:lnTo>
                  <a:lnTo>
                    <a:pt x="363" y="209"/>
                  </a:lnTo>
                  <a:lnTo>
                    <a:pt x="331" y="200"/>
                  </a:lnTo>
                  <a:lnTo>
                    <a:pt x="299" y="187"/>
                  </a:lnTo>
                  <a:lnTo>
                    <a:pt x="267" y="173"/>
                  </a:lnTo>
                  <a:lnTo>
                    <a:pt x="233" y="156"/>
                  </a:lnTo>
                  <a:lnTo>
                    <a:pt x="201" y="137"/>
                  </a:lnTo>
                  <a:lnTo>
                    <a:pt x="168" y="115"/>
                  </a:lnTo>
                  <a:lnTo>
                    <a:pt x="135" y="91"/>
                  </a:lnTo>
                  <a:lnTo>
                    <a:pt x="101" y="64"/>
                  </a:lnTo>
                  <a:lnTo>
                    <a:pt x="68" y="33"/>
                  </a:lnTo>
                  <a:lnTo>
                    <a:pt x="35" y="0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33"/>
            <p:cNvSpPr>
              <a:spLocks/>
            </p:cNvSpPr>
            <p:nvPr/>
          </p:nvSpPr>
          <p:spPr bwMode="auto">
            <a:xfrm>
              <a:off x="4475297" y="-273903"/>
              <a:ext cx="497811" cy="226660"/>
            </a:xfrm>
            <a:custGeom>
              <a:avLst/>
              <a:gdLst/>
              <a:ahLst/>
              <a:cxnLst>
                <a:cxn ang="0">
                  <a:pos x="25" y="141"/>
                </a:cxn>
                <a:cxn ang="0">
                  <a:pos x="87" y="125"/>
                </a:cxn>
                <a:cxn ang="0">
                  <a:pos x="147" y="107"/>
                </a:cxn>
                <a:cxn ang="0">
                  <a:pos x="186" y="94"/>
                </a:cxn>
                <a:cxn ang="0">
                  <a:pos x="182" y="88"/>
                </a:cxn>
                <a:cxn ang="0">
                  <a:pos x="170" y="80"/>
                </a:cxn>
                <a:cxn ang="0">
                  <a:pos x="178" y="78"/>
                </a:cxn>
                <a:cxn ang="0">
                  <a:pos x="200" y="73"/>
                </a:cxn>
                <a:cxn ang="0">
                  <a:pos x="221" y="64"/>
                </a:cxn>
                <a:cxn ang="0">
                  <a:pos x="236" y="59"/>
                </a:cxn>
                <a:cxn ang="0">
                  <a:pos x="230" y="55"/>
                </a:cxn>
                <a:cxn ang="0">
                  <a:pos x="219" y="50"/>
                </a:cxn>
                <a:cxn ang="0">
                  <a:pos x="225" y="46"/>
                </a:cxn>
                <a:cxn ang="0">
                  <a:pos x="253" y="32"/>
                </a:cxn>
                <a:cxn ang="0">
                  <a:pos x="286" y="15"/>
                </a:cxn>
                <a:cxn ang="0">
                  <a:pos x="309" y="4"/>
                </a:cxn>
                <a:cxn ang="0">
                  <a:pos x="297" y="0"/>
                </a:cxn>
                <a:cxn ang="0">
                  <a:pos x="261" y="6"/>
                </a:cxn>
                <a:cxn ang="0">
                  <a:pos x="230" y="18"/>
                </a:cxn>
                <a:cxn ang="0">
                  <a:pos x="210" y="27"/>
                </a:cxn>
                <a:cxn ang="0">
                  <a:pos x="209" y="18"/>
                </a:cxn>
                <a:cxn ang="0">
                  <a:pos x="216" y="4"/>
                </a:cxn>
                <a:cxn ang="0">
                  <a:pos x="207" y="6"/>
                </a:cxn>
                <a:cxn ang="0">
                  <a:pos x="183" y="20"/>
                </a:cxn>
                <a:cxn ang="0">
                  <a:pos x="163" y="36"/>
                </a:cxn>
                <a:cxn ang="0">
                  <a:pos x="147" y="46"/>
                </a:cxn>
                <a:cxn ang="0">
                  <a:pos x="145" y="38"/>
                </a:cxn>
                <a:cxn ang="0">
                  <a:pos x="152" y="25"/>
                </a:cxn>
                <a:cxn ang="0">
                  <a:pos x="137" y="33"/>
                </a:cxn>
                <a:cxn ang="0">
                  <a:pos x="88" y="66"/>
                </a:cxn>
                <a:cxn ang="0">
                  <a:pos x="38" y="109"/>
                </a:cxn>
                <a:cxn ang="0">
                  <a:pos x="5" y="138"/>
                </a:cxn>
                <a:cxn ang="0">
                  <a:pos x="0" y="143"/>
                </a:cxn>
              </a:cxnLst>
              <a:rect l="0" t="0" r="r" b="b"/>
              <a:pathLst>
                <a:path w="312" h="143">
                  <a:moveTo>
                    <a:pt x="0" y="143"/>
                  </a:moveTo>
                  <a:lnTo>
                    <a:pt x="25" y="141"/>
                  </a:lnTo>
                  <a:lnTo>
                    <a:pt x="56" y="134"/>
                  </a:lnTo>
                  <a:lnTo>
                    <a:pt x="87" y="125"/>
                  </a:lnTo>
                  <a:lnTo>
                    <a:pt x="119" y="116"/>
                  </a:lnTo>
                  <a:lnTo>
                    <a:pt x="147" y="107"/>
                  </a:lnTo>
                  <a:lnTo>
                    <a:pt x="169" y="100"/>
                  </a:lnTo>
                  <a:lnTo>
                    <a:pt x="186" y="94"/>
                  </a:lnTo>
                  <a:lnTo>
                    <a:pt x="191" y="92"/>
                  </a:lnTo>
                  <a:lnTo>
                    <a:pt x="182" y="88"/>
                  </a:lnTo>
                  <a:lnTo>
                    <a:pt x="174" y="83"/>
                  </a:lnTo>
                  <a:lnTo>
                    <a:pt x="170" y="80"/>
                  </a:lnTo>
                  <a:lnTo>
                    <a:pt x="169" y="79"/>
                  </a:lnTo>
                  <a:lnTo>
                    <a:pt x="178" y="78"/>
                  </a:lnTo>
                  <a:lnTo>
                    <a:pt x="188" y="75"/>
                  </a:lnTo>
                  <a:lnTo>
                    <a:pt x="200" y="73"/>
                  </a:lnTo>
                  <a:lnTo>
                    <a:pt x="211" y="68"/>
                  </a:lnTo>
                  <a:lnTo>
                    <a:pt x="221" y="64"/>
                  </a:lnTo>
                  <a:lnTo>
                    <a:pt x="230" y="61"/>
                  </a:lnTo>
                  <a:lnTo>
                    <a:pt x="236" y="59"/>
                  </a:lnTo>
                  <a:lnTo>
                    <a:pt x="238" y="57"/>
                  </a:lnTo>
                  <a:lnTo>
                    <a:pt x="230" y="55"/>
                  </a:lnTo>
                  <a:lnTo>
                    <a:pt x="224" y="51"/>
                  </a:lnTo>
                  <a:lnTo>
                    <a:pt x="219" y="50"/>
                  </a:lnTo>
                  <a:lnTo>
                    <a:pt x="218" y="48"/>
                  </a:lnTo>
                  <a:lnTo>
                    <a:pt x="225" y="46"/>
                  </a:lnTo>
                  <a:lnTo>
                    <a:pt x="238" y="39"/>
                  </a:lnTo>
                  <a:lnTo>
                    <a:pt x="253" y="32"/>
                  </a:lnTo>
                  <a:lnTo>
                    <a:pt x="270" y="24"/>
                  </a:lnTo>
                  <a:lnTo>
                    <a:pt x="286" y="15"/>
                  </a:lnTo>
                  <a:lnTo>
                    <a:pt x="300" y="7"/>
                  </a:lnTo>
                  <a:lnTo>
                    <a:pt x="309" y="4"/>
                  </a:lnTo>
                  <a:lnTo>
                    <a:pt x="312" y="1"/>
                  </a:lnTo>
                  <a:lnTo>
                    <a:pt x="297" y="0"/>
                  </a:lnTo>
                  <a:lnTo>
                    <a:pt x="279" y="2"/>
                  </a:lnTo>
                  <a:lnTo>
                    <a:pt x="261" y="6"/>
                  </a:lnTo>
                  <a:lnTo>
                    <a:pt x="245" y="11"/>
                  </a:lnTo>
                  <a:lnTo>
                    <a:pt x="230" y="18"/>
                  </a:lnTo>
                  <a:lnTo>
                    <a:pt x="218" y="23"/>
                  </a:lnTo>
                  <a:lnTo>
                    <a:pt x="210" y="27"/>
                  </a:lnTo>
                  <a:lnTo>
                    <a:pt x="207" y="28"/>
                  </a:lnTo>
                  <a:lnTo>
                    <a:pt x="209" y="18"/>
                  </a:lnTo>
                  <a:lnTo>
                    <a:pt x="212" y="9"/>
                  </a:lnTo>
                  <a:lnTo>
                    <a:pt x="216" y="4"/>
                  </a:lnTo>
                  <a:lnTo>
                    <a:pt x="218" y="1"/>
                  </a:lnTo>
                  <a:lnTo>
                    <a:pt x="207" y="6"/>
                  </a:lnTo>
                  <a:lnTo>
                    <a:pt x="196" y="14"/>
                  </a:lnTo>
                  <a:lnTo>
                    <a:pt x="183" y="20"/>
                  </a:lnTo>
                  <a:lnTo>
                    <a:pt x="173" y="28"/>
                  </a:lnTo>
                  <a:lnTo>
                    <a:pt x="163" y="36"/>
                  </a:lnTo>
                  <a:lnTo>
                    <a:pt x="154" y="41"/>
                  </a:lnTo>
                  <a:lnTo>
                    <a:pt x="147" y="46"/>
                  </a:lnTo>
                  <a:lnTo>
                    <a:pt x="143" y="48"/>
                  </a:lnTo>
                  <a:lnTo>
                    <a:pt x="145" y="38"/>
                  </a:lnTo>
                  <a:lnTo>
                    <a:pt x="148" y="30"/>
                  </a:lnTo>
                  <a:lnTo>
                    <a:pt x="152" y="25"/>
                  </a:lnTo>
                  <a:lnTo>
                    <a:pt x="154" y="24"/>
                  </a:lnTo>
                  <a:lnTo>
                    <a:pt x="137" y="33"/>
                  </a:lnTo>
                  <a:lnTo>
                    <a:pt x="114" y="47"/>
                  </a:lnTo>
                  <a:lnTo>
                    <a:pt x="88" y="66"/>
                  </a:lnTo>
                  <a:lnTo>
                    <a:pt x="63" y="88"/>
                  </a:lnTo>
                  <a:lnTo>
                    <a:pt x="38" y="109"/>
                  </a:lnTo>
                  <a:lnTo>
                    <a:pt x="19" y="127"/>
                  </a:lnTo>
                  <a:lnTo>
                    <a:pt x="5" y="138"/>
                  </a:lnTo>
                  <a:lnTo>
                    <a:pt x="0" y="143"/>
                  </a:lnTo>
                  <a:lnTo>
                    <a:pt x="0" y="143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34"/>
            <p:cNvSpPr>
              <a:spLocks/>
            </p:cNvSpPr>
            <p:nvPr/>
          </p:nvSpPr>
          <p:spPr bwMode="auto">
            <a:xfrm>
              <a:off x="3746105" y="-280988"/>
              <a:ext cx="497811" cy="226660"/>
            </a:xfrm>
            <a:custGeom>
              <a:avLst/>
              <a:gdLst/>
              <a:ahLst/>
              <a:cxnLst>
                <a:cxn ang="0">
                  <a:pos x="308" y="138"/>
                </a:cxn>
                <a:cxn ang="0">
                  <a:pos x="275" y="109"/>
                </a:cxn>
                <a:cxn ang="0">
                  <a:pos x="224" y="67"/>
                </a:cxn>
                <a:cxn ang="0">
                  <a:pos x="176" y="33"/>
                </a:cxn>
                <a:cxn ang="0">
                  <a:pos x="161" y="27"/>
                </a:cxn>
                <a:cxn ang="0">
                  <a:pos x="169" y="40"/>
                </a:cxn>
                <a:cxn ang="0">
                  <a:pos x="165" y="46"/>
                </a:cxn>
                <a:cxn ang="0">
                  <a:pos x="150" y="36"/>
                </a:cxn>
                <a:cxn ang="0">
                  <a:pos x="129" y="22"/>
                </a:cxn>
                <a:cxn ang="0">
                  <a:pos x="106" y="7"/>
                </a:cxn>
                <a:cxn ang="0">
                  <a:pos x="96" y="4"/>
                </a:cxn>
                <a:cxn ang="0">
                  <a:pos x="105" y="18"/>
                </a:cxn>
                <a:cxn ang="0">
                  <a:pos x="103" y="26"/>
                </a:cxn>
                <a:cxn ang="0">
                  <a:pos x="83" y="17"/>
                </a:cxn>
                <a:cxn ang="0">
                  <a:pos x="51" y="7"/>
                </a:cxn>
                <a:cxn ang="0">
                  <a:pos x="16" y="0"/>
                </a:cxn>
                <a:cxn ang="0">
                  <a:pos x="4" y="3"/>
                </a:cxn>
                <a:cxn ang="0">
                  <a:pos x="27" y="15"/>
                </a:cxn>
                <a:cxn ang="0">
                  <a:pos x="59" y="33"/>
                </a:cxn>
                <a:cxn ang="0">
                  <a:pos x="87" y="46"/>
                </a:cxn>
                <a:cxn ang="0">
                  <a:pos x="93" y="50"/>
                </a:cxn>
                <a:cxn ang="0">
                  <a:pos x="83" y="54"/>
                </a:cxn>
                <a:cxn ang="0">
                  <a:pos x="78" y="58"/>
                </a:cxn>
                <a:cxn ang="0">
                  <a:pos x="92" y="64"/>
                </a:cxn>
                <a:cxn ang="0">
                  <a:pos x="114" y="73"/>
                </a:cxn>
                <a:cxn ang="0">
                  <a:pos x="135" y="78"/>
                </a:cxn>
                <a:cxn ang="0">
                  <a:pos x="143" y="80"/>
                </a:cxn>
                <a:cxn ang="0">
                  <a:pos x="132" y="89"/>
                </a:cxn>
                <a:cxn ang="0">
                  <a:pos x="128" y="95"/>
                </a:cxn>
                <a:cxn ang="0">
                  <a:pos x="166" y="108"/>
                </a:cxn>
                <a:cxn ang="0">
                  <a:pos x="225" y="127"/>
                </a:cxn>
                <a:cxn ang="0">
                  <a:pos x="287" y="141"/>
                </a:cxn>
                <a:cxn ang="0">
                  <a:pos x="314" y="144"/>
                </a:cxn>
              </a:cxnLst>
              <a:rect l="0" t="0" r="r" b="b"/>
              <a:pathLst>
                <a:path w="314" h="144">
                  <a:moveTo>
                    <a:pt x="314" y="144"/>
                  </a:moveTo>
                  <a:lnTo>
                    <a:pt x="308" y="138"/>
                  </a:lnTo>
                  <a:lnTo>
                    <a:pt x="294" y="127"/>
                  </a:lnTo>
                  <a:lnTo>
                    <a:pt x="275" y="109"/>
                  </a:lnTo>
                  <a:lnTo>
                    <a:pt x="251" y="89"/>
                  </a:lnTo>
                  <a:lnTo>
                    <a:pt x="224" y="67"/>
                  </a:lnTo>
                  <a:lnTo>
                    <a:pt x="200" y="48"/>
                  </a:lnTo>
                  <a:lnTo>
                    <a:pt x="176" y="33"/>
                  </a:lnTo>
                  <a:lnTo>
                    <a:pt x="159" y="26"/>
                  </a:lnTo>
                  <a:lnTo>
                    <a:pt x="161" y="27"/>
                  </a:lnTo>
                  <a:lnTo>
                    <a:pt x="165" y="32"/>
                  </a:lnTo>
                  <a:lnTo>
                    <a:pt x="169" y="40"/>
                  </a:lnTo>
                  <a:lnTo>
                    <a:pt x="169" y="49"/>
                  </a:lnTo>
                  <a:lnTo>
                    <a:pt x="165" y="46"/>
                  </a:lnTo>
                  <a:lnTo>
                    <a:pt x="159" y="42"/>
                  </a:lnTo>
                  <a:lnTo>
                    <a:pt x="150" y="36"/>
                  </a:lnTo>
                  <a:lnTo>
                    <a:pt x="139" y="28"/>
                  </a:lnTo>
                  <a:lnTo>
                    <a:pt x="129" y="22"/>
                  </a:lnTo>
                  <a:lnTo>
                    <a:pt x="118" y="14"/>
                  </a:lnTo>
                  <a:lnTo>
                    <a:pt x="106" y="7"/>
                  </a:lnTo>
                  <a:lnTo>
                    <a:pt x="95" y="1"/>
                  </a:lnTo>
                  <a:lnTo>
                    <a:pt x="96" y="4"/>
                  </a:lnTo>
                  <a:lnTo>
                    <a:pt x="101" y="9"/>
                  </a:lnTo>
                  <a:lnTo>
                    <a:pt x="105" y="18"/>
                  </a:lnTo>
                  <a:lnTo>
                    <a:pt x="106" y="27"/>
                  </a:lnTo>
                  <a:lnTo>
                    <a:pt x="103" y="26"/>
                  </a:lnTo>
                  <a:lnTo>
                    <a:pt x="96" y="22"/>
                  </a:lnTo>
                  <a:lnTo>
                    <a:pt x="83" y="17"/>
                  </a:lnTo>
                  <a:lnTo>
                    <a:pt x="69" y="12"/>
                  </a:lnTo>
                  <a:lnTo>
                    <a:pt x="51" y="7"/>
                  </a:lnTo>
                  <a:lnTo>
                    <a:pt x="33" y="3"/>
                  </a:lnTo>
                  <a:lnTo>
                    <a:pt x="16" y="0"/>
                  </a:lnTo>
                  <a:lnTo>
                    <a:pt x="0" y="0"/>
                  </a:lnTo>
                  <a:lnTo>
                    <a:pt x="4" y="3"/>
                  </a:lnTo>
                  <a:lnTo>
                    <a:pt x="13" y="8"/>
                  </a:lnTo>
                  <a:lnTo>
                    <a:pt x="27" y="15"/>
                  </a:lnTo>
                  <a:lnTo>
                    <a:pt x="42" y="24"/>
                  </a:lnTo>
                  <a:lnTo>
                    <a:pt x="59" y="33"/>
                  </a:lnTo>
                  <a:lnTo>
                    <a:pt x="74" y="41"/>
                  </a:lnTo>
                  <a:lnTo>
                    <a:pt x="87" y="46"/>
                  </a:lnTo>
                  <a:lnTo>
                    <a:pt x="95" y="49"/>
                  </a:lnTo>
                  <a:lnTo>
                    <a:pt x="93" y="50"/>
                  </a:lnTo>
                  <a:lnTo>
                    <a:pt x="89" y="51"/>
                  </a:lnTo>
                  <a:lnTo>
                    <a:pt x="83" y="54"/>
                  </a:lnTo>
                  <a:lnTo>
                    <a:pt x="75" y="56"/>
                  </a:lnTo>
                  <a:lnTo>
                    <a:pt x="78" y="58"/>
                  </a:lnTo>
                  <a:lnTo>
                    <a:pt x="83" y="60"/>
                  </a:lnTo>
                  <a:lnTo>
                    <a:pt x="92" y="64"/>
                  </a:lnTo>
                  <a:lnTo>
                    <a:pt x="102" y="69"/>
                  </a:lnTo>
                  <a:lnTo>
                    <a:pt x="114" y="73"/>
                  </a:lnTo>
                  <a:lnTo>
                    <a:pt x="125" y="77"/>
                  </a:lnTo>
                  <a:lnTo>
                    <a:pt x="135" y="78"/>
                  </a:lnTo>
                  <a:lnTo>
                    <a:pt x="144" y="78"/>
                  </a:lnTo>
                  <a:lnTo>
                    <a:pt x="143" y="80"/>
                  </a:lnTo>
                  <a:lnTo>
                    <a:pt x="139" y="83"/>
                  </a:lnTo>
                  <a:lnTo>
                    <a:pt x="132" y="89"/>
                  </a:lnTo>
                  <a:lnTo>
                    <a:pt x="123" y="92"/>
                  </a:lnTo>
                  <a:lnTo>
                    <a:pt x="128" y="95"/>
                  </a:lnTo>
                  <a:lnTo>
                    <a:pt x="143" y="100"/>
                  </a:lnTo>
                  <a:lnTo>
                    <a:pt x="166" y="108"/>
                  </a:lnTo>
                  <a:lnTo>
                    <a:pt x="194" y="118"/>
                  </a:lnTo>
                  <a:lnTo>
                    <a:pt x="225" y="127"/>
                  </a:lnTo>
                  <a:lnTo>
                    <a:pt x="257" y="135"/>
                  </a:lnTo>
                  <a:lnTo>
                    <a:pt x="287" y="141"/>
                  </a:lnTo>
                  <a:lnTo>
                    <a:pt x="314" y="144"/>
                  </a:lnTo>
                  <a:lnTo>
                    <a:pt x="314" y="144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35"/>
            <p:cNvSpPr>
              <a:spLocks/>
            </p:cNvSpPr>
            <p:nvPr/>
          </p:nvSpPr>
          <p:spPr bwMode="auto">
            <a:xfrm>
              <a:off x="4236907" y="-89742"/>
              <a:ext cx="245399" cy="155829"/>
            </a:xfrm>
            <a:custGeom>
              <a:avLst/>
              <a:gdLst/>
              <a:ahLst/>
              <a:cxnLst>
                <a:cxn ang="0">
                  <a:pos x="77" y="99"/>
                </a:cxn>
                <a:cxn ang="0">
                  <a:pos x="63" y="98"/>
                </a:cxn>
                <a:cxn ang="0">
                  <a:pos x="49" y="96"/>
                </a:cxn>
                <a:cxn ang="0">
                  <a:pos x="35" y="90"/>
                </a:cxn>
                <a:cxn ang="0">
                  <a:pos x="23" y="85"/>
                </a:cxn>
                <a:cxn ang="0">
                  <a:pos x="14" y="78"/>
                </a:cxn>
                <a:cxn ang="0">
                  <a:pos x="7" y="69"/>
                </a:cxn>
                <a:cxn ang="0">
                  <a:pos x="1" y="58"/>
                </a:cxn>
                <a:cxn ang="0">
                  <a:pos x="0" y="48"/>
                </a:cxn>
                <a:cxn ang="0">
                  <a:pos x="1" y="38"/>
                </a:cxn>
                <a:cxn ang="0">
                  <a:pos x="7" y="29"/>
                </a:cxn>
                <a:cxn ang="0">
                  <a:pos x="14" y="21"/>
                </a:cxn>
                <a:cxn ang="0">
                  <a:pos x="23" y="14"/>
                </a:cxn>
                <a:cxn ang="0">
                  <a:pos x="35" y="7"/>
                </a:cxn>
                <a:cxn ang="0">
                  <a:pos x="49" y="3"/>
                </a:cxn>
                <a:cxn ang="0">
                  <a:pos x="63" y="1"/>
                </a:cxn>
                <a:cxn ang="0">
                  <a:pos x="77" y="0"/>
                </a:cxn>
                <a:cxn ang="0">
                  <a:pos x="92" y="1"/>
                </a:cxn>
                <a:cxn ang="0">
                  <a:pos x="108" y="3"/>
                </a:cxn>
                <a:cxn ang="0">
                  <a:pos x="121" y="7"/>
                </a:cxn>
                <a:cxn ang="0">
                  <a:pos x="132" y="14"/>
                </a:cxn>
                <a:cxn ang="0">
                  <a:pos x="142" y="21"/>
                </a:cxn>
                <a:cxn ang="0">
                  <a:pos x="149" y="29"/>
                </a:cxn>
                <a:cxn ang="0">
                  <a:pos x="154" y="38"/>
                </a:cxn>
                <a:cxn ang="0">
                  <a:pos x="155" y="48"/>
                </a:cxn>
                <a:cxn ang="0">
                  <a:pos x="154" y="58"/>
                </a:cxn>
                <a:cxn ang="0">
                  <a:pos x="149" y="69"/>
                </a:cxn>
                <a:cxn ang="0">
                  <a:pos x="142" y="78"/>
                </a:cxn>
                <a:cxn ang="0">
                  <a:pos x="132" y="85"/>
                </a:cxn>
                <a:cxn ang="0">
                  <a:pos x="121" y="90"/>
                </a:cxn>
                <a:cxn ang="0">
                  <a:pos x="108" y="96"/>
                </a:cxn>
                <a:cxn ang="0">
                  <a:pos x="92" y="98"/>
                </a:cxn>
                <a:cxn ang="0">
                  <a:pos x="77" y="99"/>
                </a:cxn>
                <a:cxn ang="0">
                  <a:pos x="77" y="99"/>
                </a:cxn>
              </a:cxnLst>
              <a:rect l="0" t="0" r="r" b="b"/>
              <a:pathLst>
                <a:path w="155" h="99">
                  <a:moveTo>
                    <a:pt x="77" y="99"/>
                  </a:moveTo>
                  <a:lnTo>
                    <a:pt x="63" y="98"/>
                  </a:lnTo>
                  <a:lnTo>
                    <a:pt x="49" y="96"/>
                  </a:lnTo>
                  <a:lnTo>
                    <a:pt x="35" y="90"/>
                  </a:lnTo>
                  <a:lnTo>
                    <a:pt x="23" y="85"/>
                  </a:lnTo>
                  <a:lnTo>
                    <a:pt x="14" y="78"/>
                  </a:lnTo>
                  <a:lnTo>
                    <a:pt x="7" y="69"/>
                  </a:lnTo>
                  <a:lnTo>
                    <a:pt x="1" y="58"/>
                  </a:lnTo>
                  <a:lnTo>
                    <a:pt x="0" y="48"/>
                  </a:lnTo>
                  <a:lnTo>
                    <a:pt x="1" y="38"/>
                  </a:lnTo>
                  <a:lnTo>
                    <a:pt x="7" y="29"/>
                  </a:lnTo>
                  <a:lnTo>
                    <a:pt x="14" y="21"/>
                  </a:lnTo>
                  <a:lnTo>
                    <a:pt x="23" y="14"/>
                  </a:lnTo>
                  <a:lnTo>
                    <a:pt x="35" y="7"/>
                  </a:lnTo>
                  <a:lnTo>
                    <a:pt x="49" y="3"/>
                  </a:lnTo>
                  <a:lnTo>
                    <a:pt x="63" y="1"/>
                  </a:lnTo>
                  <a:lnTo>
                    <a:pt x="77" y="0"/>
                  </a:lnTo>
                  <a:lnTo>
                    <a:pt x="92" y="1"/>
                  </a:lnTo>
                  <a:lnTo>
                    <a:pt x="108" y="3"/>
                  </a:lnTo>
                  <a:lnTo>
                    <a:pt x="121" y="7"/>
                  </a:lnTo>
                  <a:lnTo>
                    <a:pt x="132" y="14"/>
                  </a:lnTo>
                  <a:lnTo>
                    <a:pt x="142" y="21"/>
                  </a:lnTo>
                  <a:lnTo>
                    <a:pt x="149" y="29"/>
                  </a:lnTo>
                  <a:lnTo>
                    <a:pt x="154" y="38"/>
                  </a:lnTo>
                  <a:lnTo>
                    <a:pt x="155" y="48"/>
                  </a:lnTo>
                  <a:lnTo>
                    <a:pt x="154" y="58"/>
                  </a:lnTo>
                  <a:lnTo>
                    <a:pt x="149" y="69"/>
                  </a:lnTo>
                  <a:lnTo>
                    <a:pt x="142" y="78"/>
                  </a:lnTo>
                  <a:lnTo>
                    <a:pt x="132" y="85"/>
                  </a:lnTo>
                  <a:lnTo>
                    <a:pt x="121" y="90"/>
                  </a:lnTo>
                  <a:lnTo>
                    <a:pt x="108" y="96"/>
                  </a:lnTo>
                  <a:lnTo>
                    <a:pt x="92" y="98"/>
                  </a:lnTo>
                  <a:lnTo>
                    <a:pt x="77" y="99"/>
                  </a:lnTo>
                  <a:lnTo>
                    <a:pt x="77" y="99"/>
                  </a:lnTo>
                  <a:close/>
                </a:path>
              </a:pathLst>
            </a:custGeom>
            <a:grpFill/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36"/>
            <p:cNvSpPr>
              <a:spLocks/>
            </p:cNvSpPr>
            <p:nvPr/>
          </p:nvSpPr>
          <p:spPr bwMode="auto">
            <a:xfrm>
              <a:off x="4089665" y="611485"/>
              <a:ext cx="560917" cy="1147465"/>
            </a:xfrm>
            <a:custGeom>
              <a:avLst/>
              <a:gdLst/>
              <a:ahLst/>
              <a:cxnLst>
                <a:cxn ang="0">
                  <a:pos x="177" y="724"/>
                </a:cxn>
                <a:cxn ang="0">
                  <a:pos x="213" y="715"/>
                </a:cxn>
                <a:cxn ang="0">
                  <a:pos x="246" y="691"/>
                </a:cxn>
                <a:cxn ang="0">
                  <a:pos x="275" y="651"/>
                </a:cxn>
                <a:cxn ang="0">
                  <a:pos x="302" y="598"/>
                </a:cxn>
                <a:cxn ang="0">
                  <a:pos x="324" y="534"/>
                </a:cxn>
                <a:cxn ang="0">
                  <a:pos x="341" y="461"/>
                </a:cxn>
                <a:cxn ang="0">
                  <a:pos x="351" y="382"/>
                </a:cxn>
                <a:cxn ang="0">
                  <a:pos x="355" y="296"/>
                </a:cxn>
                <a:cxn ang="0">
                  <a:pos x="353" y="253"/>
                </a:cxn>
                <a:cxn ang="0">
                  <a:pos x="351" y="212"/>
                </a:cxn>
                <a:cxn ang="0">
                  <a:pos x="347" y="171"/>
                </a:cxn>
                <a:cxn ang="0">
                  <a:pos x="341" y="132"/>
                </a:cxn>
                <a:cxn ang="0">
                  <a:pos x="333" y="96"/>
                </a:cxn>
                <a:cxn ang="0">
                  <a:pos x="324" y="62"/>
                </a:cxn>
                <a:cxn ang="0">
                  <a:pos x="315" y="30"/>
                </a:cxn>
                <a:cxn ang="0">
                  <a:pos x="304" y="0"/>
                </a:cxn>
                <a:cxn ang="0">
                  <a:pos x="289" y="13"/>
                </a:cxn>
                <a:cxn ang="0">
                  <a:pos x="275" y="23"/>
                </a:cxn>
                <a:cxn ang="0">
                  <a:pos x="260" y="34"/>
                </a:cxn>
                <a:cxn ang="0">
                  <a:pos x="243" y="41"/>
                </a:cxn>
                <a:cxn ang="0">
                  <a:pos x="225" y="48"/>
                </a:cxn>
                <a:cxn ang="0">
                  <a:pos x="207" y="53"/>
                </a:cxn>
                <a:cxn ang="0">
                  <a:pos x="188" y="55"/>
                </a:cxn>
                <a:cxn ang="0">
                  <a:pos x="169" y="57"/>
                </a:cxn>
                <a:cxn ang="0">
                  <a:pos x="152" y="55"/>
                </a:cxn>
                <a:cxn ang="0">
                  <a:pos x="134" y="53"/>
                </a:cxn>
                <a:cxn ang="0">
                  <a:pos x="118" y="49"/>
                </a:cxn>
                <a:cxn ang="0">
                  <a:pos x="100" y="44"/>
                </a:cxn>
                <a:cxn ang="0">
                  <a:pos x="83" y="37"/>
                </a:cxn>
                <a:cxn ang="0">
                  <a:pos x="68" y="28"/>
                </a:cxn>
                <a:cxn ang="0">
                  <a:pos x="52" y="21"/>
                </a:cxn>
                <a:cxn ang="0">
                  <a:pos x="40" y="10"/>
                </a:cxn>
                <a:cxn ang="0">
                  <a:pos x="26" y="49"/>
                </a:cxn>
                <a:cxn ang="0">
                  <a:pos x="17" y="85"/>
                </a:cxn>
                <a:cxn ang="0">
                  <a:pos x="9" y="119"/>
                </a:cxn>
                <a:cxn ang="0">
                  <a:pos x="5" y="151"/>
                </a:cxn>
                <a:cxn ang="0">
                  <a:pos x="1" y="185"/>
                </a:cxn>
                <a:cxn ang="0">
                  <a:pos x="0" y="219"/>
                </a:cxn>
                <a:cxn ang="0">
                  <a:pos x="0" y="256"/>
                </a:cxn>
                <a:cxn ang="0">
                  <a:pos x="0" y="296"/>
                </a:cxn>
                <a:cxn ang="0">
                  <a:pos x="4" y="382"/>
                </a:cxn>
                <a:cxn ang="0">
                  <a:pos x="14" y="461"/>
                </a:cxn>
                <a:cxn ang="0">
                  <a:pos x="31" y="534"/>
                </a:cxn>
                <a:cxn ang="0">
                  <a:pos x="52" y="598"/>
                </a:cxn>
                <a:cxn ang="0">
                  <a:pos x="78" y="651"/>
                </a:cxn>
                <a:cxn ang="0">
                  <a:pos x="108" y="691"/>
                </a:cxn>
                <a:cxn ang="0">
                  <a:pos x="141" y="715"/>
                </a:cxn>
                <a:cxn ang="0">
                  <a:pos x="177" y="724"/>
                </a:cxn>
                <a:cxn ang="0">
                  <a:pos x="177" y="724"/>
                </a:cxn>
              </a:cxnLst>
              <a:rect l="0" t="0" r="r" b="b"/>
              <a:pathLst>
                <a:path w="355" h="724">
                  <a:moveTo>
                    <a:pt x="177" y="724"/>
                  </a:moveTo>
                  <a:lnTo>
                    <a:pt x="213" y="715"/>
                  </a:lnTo>
                  <a:lnTo>
                    <a:pt x="246" y="691"/>
                  </a:lnTo>
                  <a:lnTo>
                    <a:pt x="275" y="651"/>
                  </a:lnTo>
                  <a:lnTo>
                    <a:pt x="302" y="598"/>
                  </a:lnTo>
                  <a:lnTo>
                    <a:pt x="324" y="534"/>
                  </a:lnTo>
                  <a:lnTo>
                    <a:pt x="341" y="461"/>
                  </a:lnTo>
                  <a:lnTo>
                    <a:pt x="351" y="382"/>
                  </a:lnTo>
                  <a:lnTo>
                    <a:pt x="355" y="296"/>
                  </a:lnTo>
                  <a:lnTo>
                    <a:pt x="353" y="253"/>
                  </a:lnTo>
                  <a:lnTo>
                    <a:pt x="351" y="212"/>
                  </a:lnTo>
                  <a:lnTo>
                    <a:pt x="347" y="171"/>
                  </a:lnTo>
                  <a:lnTo>
                    <a:pt x="341" y="132"/>
                  </a:lnTo>
                  <a:lnTo>
                    <a:pt x="333" y="96"/>
                  </a:lnTo>
                  <a:lnTo>
                    <a:pt x="324" y="62"/>
                  </a:lnTo>
                  <a:lnTo>
                    <a:pt x="315" y="30"/>
                  </a:lnTo>
                  <a:lnTo>
                    <a:pt x="304" y="0"/>
                  </a:lnTo>
                  <a:lnTo>
                    <a:pt x="289" y="13"/>
                  </a:lnTo>
                  <a:lnTo>
                    <a:pt x="275" y="23"/>
                  </a:lnTo>
                  <a:lnTo>
                    <a:pt x="260" y="34"/>
                  </a:lnTo>
                  <a:lnTo>
                    <a:pt x="243" y="41"/>
                  </a:lnTo>
                  <a:lnTo>
                    <a:pt x="225" y="48"/>
                  </a:lnTo>
                  <a:lnTo>
                    <a:pt x="207" y="53"/>
                  </a:lnTo>
                  <a:lnTo>
                    <a:pt x="188" y="55"/>
                  </a:lnTo>
                  <a:lnTo>
                    <a:pt x="169" y="57"/>
                  </a:lnTo>
                  <a:lnTo>
                    <a:pt x="152" y="55"/>
                  </a:lnTo>
                  <a:lnTo>
                    <a:pt x="134" y="53"/>
                  </a:lnTo>
                  <a:lnTo>
                    <a:pt x="118" y="49"/>
                  </a:lnTo>
                  <a:lnTo>
                    <a:pt x="100" y="44"/>
                  </a:lnTo>
                  <a:lnTo>
                    <a:pt x="83" y="37"/>
                  </a:lnTo>
                  <a:lnTo>
                    <a:pt x="68" y="28"/>
                  </a:lnTo>
                  <a:lnTo>
                    <a:pt x="52" y="21"/>
                  </a:lnTo>
                  <a:lnTo>
                    <a:pt x="40" y="10"/>
                  </a:lnTo>
                  <a:lnTo>
                    <a:pt x="26" y="49"/>
                  </a:lnTo>
                  <a:lnTo>
                    <a:pt x="17" y="85"/>
                  </a:lnTo>
                  <a:lnTo>
                    <a:pt x="9" y="119"/>
                  </a:lnTo>
                  <a:lnTo>
                    <a:pt x="5" y="151"/>
                  </a:lnTo>
                  <a:lnTo>
                    <a:pt x="1" y="185"/>
                  </a:lnTo>
                  <a:lnTo>
                    <a:pt x="0" y="219"/>
                  </a:lnTo>
                  <a:lnTo>
                    <a:pt x="0" y="256"/>
                  </a:lnTo>
                  <a:lnTo>
                    <a:pt x="0" y="296"/>
                  </a:lnTo>
                  <a:lnTo>
                    <a:pt x="4" y="382"/>
                  </a:lnTo>
                  <a:lnTo>
                    <a:pt x="14" y="461"/>
                  </a:lnTo>
                  <a:lnTo>
                    <a:pt x="31" y="534"/>
                  </a:lnTo>
                  <a:lnTo>
                    <a:pt x="52" y="598"/>
                  </a:lnTo>
                  <a:lnTo>
                    <a:pt x="78" y="651"/>
                  </a:lnTo>
                  <a:lnTo>
                    <a:pt x="108" y="691"/>
                  </a:lnTo>
                  <a:lnTo>
                    <a:pt x="141" y="715"/>
                  </a:lnTo>
                  <a:lnTo>
                    <a:pt x="177" y="724"/>
                  </a:lnTo>
                  <a:lnTo>
                    <a:pt x="177" y="724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37"/>
            <p:cNvSpPr>
              <a:spLocks/>
            </p:cNvSpPr>
            <p:nvPr/>
          </p:nvSpPr>
          <p:spPr bwMode="auto">
            <a:xfrm>
              <a:off x="4052888" y="82550"/>
              <a:ext cx="606425" cy="598488"/>
            </a:xfrm>
            <a:custGeom>
              <a:avLst/>
              <a:gdLst/>
              <a:ahLst/>
              <a:cxnLst>
                <a:cxn ang="0">
                  <a:pos x="191" y="377"/>
                </a:cxn>
                <a:cxn ang="0">
                  <a:pos x="229" y="373"/>
                </a:cxn>
                <a:cxn ang="0">
                  <a:pos x="265" y="362"/>
                </a:cxn>
                <a:cxn ang="0">
                  <a:pos x="297" y="344"/>
                </a:cxn>
                <a:cxn ang="0">
                  <a:pos x="326" y="321"/>
                </a:cxn>
                <a:cxn ang="0">
                  <a:pos x="349" y="293"/>
                </a:cxn>
                <a:cxn ang="0">
                  <a:pos x="366" y="260"/>
                </a:cxn>
                <a:cxn ang="0">
                  <a:pos x="378" y="225"/>
                </a:cxn>
                <a:cxn ang="0">
                  <a:pos x="382" y="186"/>
                </a:cxn>
                <a:cxn ang="0">
                  <a:pos x="379" y="153"/>
                </a:cxn>
                <a:cxn ang="0">
                  <a:pos x="372" y="122"/>
                </a:cxn>
                <a:cxn ang="0">
                  <a:pos x="359" y="94"/>
                </a:cxn>
                <a:cxn ang="0">
                  <a:pos x="342" y="68"/>
                </a:cxn>
                <a:cxn ang="0">
                  <a:pos x="320" y="45"/>
                </a:cxn>
                <a:cxn ang="0">
                  <a:pos x="296" y="26"/>
                </a:cxn>
                <a:cxn ang="0">
                  <a:pos x="269" y="11"/>
                </a:cxn>
                <a:cxn ang="0">
                  <a:pos x="240" y="0"/>
                </a:cxn>
                <a:cxn ang="0">
                  <a:pos x="235" y="3"/>
                </a:cxn>
                <a:cxn ang="0">
                  <a:pos x="229" y="6"/>
                </a:cxn>
                <a:cxn ang="0">
                  <a:pos x="224" y="7"/>
                </a:cxn>
                <a:cxn ang="0">
                  <a:pos x="218" y="9"/>
                </a:cxn>
                <a:cxn ang="0">
                  <a:pos x="211" y="11"/>
                </a:cxn>
                <a:cxn ang="0">
                  <a:pos x="205" y="11"/>
                </a:cxn>
                <a:cxn ang="0">
                  <a:pos x="197" y="12"/>
                </a:cxn>
                <a:cxn ang="0">
                  <a:pos x="191" y="12"/>
                </a:cxn>
                <a:cxn ang="0">
                  <a:pos x="185" y="12"/>
                </a:cxn>
                <a:cxn ang="0">
                  <a:pos x="178" y="11"/>
                </a:cxn>
                <a:cxn ang="0">
                  <a:pos x="172" y="11"/>
                </a:cxn>
                <a:cxn ang="0">
                  <a:pos x="165" y="9"/>
                </a:cxn>
                <a:cxn ang="0">
                  <a:pos x="159" y="7"/>
                </a:cxn>
                <a:cxn ang="0">
                  <a:pos x="154" y="6"/>
                </a:cxn>
                <a:cxn ang="0">
                  <a:pos x="149" y="3"/>
                </a:cxn>
                <a:cxn ang="0">
                  <a:pos x="144" y="0"/>
                </a:cxn>
                <a:cxn ang="0">
                  <a:pos x="114" y="11"/>
                </a:cxn>
                <a:cxn ang="0">
                  <a:pos x="87" y="26"/>
                </a:cxn>
                <a:cxn ang="0">
                  <a:pos x="62" y="45"/>
                </a:cxn>
                <a:cxn ang="0">
                  <a:pos x="41" y="68"/>
                </a:cxn>
                <a:cxn ang="0">
                  <a:pos x="24" y="94"/>
                </a:cxn>
                <a:cxn ang="0">
                  <a:pos x="12" y="122"/>
                </a:cxn>
                <a:cxn ang="0">
                  <a:pos x="3" y="153"/>
                </a:cxn>
                <a:cxn ang="0">
                  <a:pos x="0" y="186"/>
                </a:cxn>
                <a:cxn ang="0">
                  <a:pos x="4" y="225"/>
                </a:cxn>
                <a:cxn ang="0">
                  <a:pos x="16" y="260"/>
                </a:cxn>
                <a:cxn ang="0">
                  <a:pos x="33" y="293"/>
                </a:cxn>
                <a:cxn ang="0">
                  <a:pos x="56" y="321"/>
                </a:cxn>
                <a:cxn ang="0">
                  <a:pos x="85" y="344"/>
                </a:cxn>
                <a:cxn ang="0">
                  <a:pos x="118" y="362"/>
                </a:cxn>
                <a:cxn ang="0">
                  <a:pos x="153" y="373"/>
                </a:cxn>
                <a:cxn ang="0">
                  <a:pos x="191" y="377"/>
                </a:cxn>
                <a:cxn ang="0">
                  <a:pos x="191" y="377"/>
                </a:cxn>
              </a:cxnLst>
              <a:rect l="0" t="0" r="r" b="b"/>
              <a:pathLst>
                <a:path w="382" h="377">
                  <a:moveTo>
                    <a:pt x="191" y="377"/>
                  </a:moveTo>
                  <a:lnTo>
                    <a:pt x="229" y="373"/>
                  </a:lnTo>
                  <a:lnTo>
                    <a:pt x="265" y="362"/>
                  </a:lnTo>
                  <a:lnTo>
                    <a:pt x="297" y="344"/>
                  </a:lnTo>
                  <a:lnTo>
                    <a:pt x="326" y="321"/>
                  </a:lnTo>
                  <a:lnTo>
                    <a:pt x="349" y="293"/>
                  </a:lnTo>
                  <a:lnTo>
                    <a:pt x="366" y="260"/>
                  </a:lnTo>
                  <a:lnTo>
                    <a:pt x="378" y="225"/>
                  </a:lnTo>
                  <a:lnTo>
                    <a:pt x="382" y="186"/>
                  </a:lnTo>
                  <a:lnTo>
                    <a:pt x="379" y="153"/>
                  </a:lnTo>
                  <a:lnTo>
                    <a:pt x="372" y="122"/>
                  </a:lnTo>
                  <a:lnTo>
                    <a:pt x="359" y="94"/>
                  </a:lnTo>
                  <a:lnTo>
                    <a:pt x="342" y="68"/>
                  </a:lnTo>
                  <a:lnTo>
                    <a:pt x="320" y="45"/>
                  </a:lnTo>
                  <a:lnTo>
                    <a:pt x="296" y="26"/>
                  </a:lnTo>
                  <a:lnTo>
                    <a:pt x="269" y="11"/>
                  </a:lnTo>
                  <a:lnTo>
                    <a:pt x="240" y="0"/>
                  </a:lnTo>
                  <a:lnTo>
                    <a:pt x="235" y="3"/>
                  </a:lnTo>
                  <a:lnTo>
                    <a:pt x="229" y="6"/>
                  </a:lnTo>
                  <a:lnTo>
                    <a:pt x="224" y="7"/>
                  </a:lnTo>
                  <a:lnTo>
                    <a:pt x="218" y="9"/>
                  </a:lnTo>
                  <a:lnTo>
                    <a:pt x="211" y="11"/>
                  </a:lnTo>
                  <a:lnTo>
                    <a:pt x="205" y="11"/>
                  </a:lnTo>
                  <a:lnTo>
                    <a:pt x="197" y="12"/>
                  </a:lnTo>
                  <a:lnTo>
                    <a:pt x="191" y="12"/>
                  </a:lnTo>
                  <a:lnTo>
                    <a:pt x="185" y="12"/>
                  </a:lnTo>
                  <a:lnTo>
                    <a:pt x="178" y="11"/>
                  </a:lnTo>
                  <a:lnTo>
                    <a:pt x="172" y="11"/>
                  </a:lnTo>
                  <a:lnTo>
                    <a:pt x="165" y="9"/>
                  </a:lnTo>
                  <a:lnTo>
                    <a:pt x="159" y="7"/>
                  </a:lnTo>
                  <a:lnTo>
                    <a:pt x="154" y="6"/>
                  </a:lnTo>
                  <a:lnTo>
                    <a:pt x="149" y="3"/>
                  </a:lnTo>
                  <a:lnTo>
                    <a:pt x="144" y="0"/>
                  </a:lnTo>
                  <a:lnTo>
                    <a:pt x="114" y="11"/>
                  </a:lnTo>
                  <a:lnTo>
                    <a:pt x="87" y="26"/>
                  </a:lnTo>
                  <a:lnTo>
                    <a:pt x="62" y="45"/>
                  </a:lnTo>
                  <a:lnTo>
                    <a:pt x="41" y="68"/>
                  </a:lnTo>
                  <a:lnTo>
                    <a:pt x="24" y="94"/>
                  </a:lnTo>
                  <a:lnTo>
                    <a:pt x="12" y="122"/>
                  </a:lnTo>
                  <a:lnTo>
                    <a:pt x="3" y="153"/>
                  </a:lnTo>
                  <a:lnTo>
                    <a:pt x="0" y="186"/>
                  </a:lnTo>
                  <a:lnTo>
                    <a:pt x="4" y="225"/>
                  </a:lnTo>
                  <a:lnTo>
                    <a:pt x="16" y="260"/>
                  </a:lnTo>
                  <a:lnTo>
                    <a:pt x="33" y="293"/>
                  </a:lnTo>
                  <a:lnTo>
                    <a:pt x="56" y="321"/>
                  </a:lnTo>
                  <a:lnTo>
                    <a:pt x="85" y="344"/>
                  </a:lnTo>
                  <a:lnTo>
                    <a:pt x="118" y="362"/>
                  </a:lnTo>
                  <a:lnTo>
                    <a:pt x="153" y="373"/>
                  </a:lnTo>
                  <a:lnTo>
                    <a:pt x="191" y="377"/>
                  </a:lnTo>
                  <a:lnTo>
                    <a:pt x="191" y="37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85000"/>
                    <a:shade val="30000"/>
                    <a:satMod val="115000"/>
                  </a:schemeClr>
                </a:gs>
                <a:gs pos="50000">
                  <a:schemeClr val="tx1">
                    <a:lumMod val="85000"/>
                    <a:shade val="67500"/>
                    <a:satMod val="115000"/>
                  </a:schemeClr>
                </a:gs>
                <a:gs pos="100000">
                  <a:schemeClr val="tx1">
                    <a:lumMod val="85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38"/>
            <p:cNvSpPr>
              <a:spLocks/>
            </p:cNvSpPr>
            <p:nvPr/>
          </p:nvSpPr>
          <p:spPr bwMode="auto">
            <a:xfrm>
              <a:off x="2336800" y="23588"/>
              <a:ext cx="1759878" cy="864140"/>
            </a:xfrm>
            <a:custGeom>
              <a:avLst/>
              <a:gdLst/>
              <a:ahLst/>
              <a:cxnLst>
                <a:cxn ang="0">
                  <a:pos x="1082" y="130"/>
                </a:cxn>
                <a:cxn ang="0">
                  <a:pos x="1061" y="211"/>
                </a:cxn>
                <a:cxn ang="0">
                  <a:pos x="1067" y="275"/>
                </a:cxn>
                <a:cxn ang="0">
                  <a:pos x="1079" y="312"/>
                </a:cxn>
                <a:cxn ang="0">
                  <a:pos x="1031" y="367"/>
                </a:cxn>
                <a:cxn ang="0">
                  <a:pos x="931" y="447"/>
                </a:cxn>
                <a:cxn ang="0">
                  <a:pos x="833" y="499"/>
                </a:cxn>
                <a:cxn ang="0">
                  <a:pos x="735" y="530"/>
                </a:cxn>
                <a:cxn ang="0">
                  <a:pos x="640" y="541"/>
                </a:cxn>
                <a:cxn ang="0">
                  <a:pos x="550" y="535"/>
                </a:cxn>
                <a:cxn ang="0">
                  <a:pos x="462" y="516"/>
                </a:cxn>
                <a:cxn ang="0">
                  <a:pos x="379" y="485"/>
                </a:cxn>
                <a:cxn ang="0">
                  <a:pos x="304" y="447"/>
                </a:cxn>
                <a:cxn ang="0">
                  <a:pos x="233" y="403"/>
                </a:cxn>
                <a:cxn ang="0">
                  <a:pos x="172" y="356"/>
                </a:cxn>
                <a:cxn ang="0">
                  <a:pos x="118" y="311"/>
                </a:cxn>
                <a:cxn ang="0">
                  <a:pos x="73" y="267"/>
                </a:cxn>
                <a:cxn ang="0">
                  <a:pos x="38" y="231"/>
                </a:cxn>
                <a:cxn ang="0">
                  <a:pos x="14" y="205"/>
                </a:cxn>
                <a:cxn ang="0">
                  <a:pos x="1" y="190"/>
                </a:cxn>
                <a:cxn ang="0">
                  <a:pos x="37" y="157"/>
                </a:cxn>
                <a:cxn ang="0">
                  <a:pos x="117" y="105"/>
                </a:cxn>
                <a:cxn ang="0">
                  <a:pos x="201" y="64"/>
                </a:cxn>
                <a:cxn ang="0">
                  <a:pos x="289" y="34"/>
                </a:cxn>
                <a:cxn ang="0">
                  <a:pos x="382" y="15"/>
                </a:cxn>
                <a:cxn ang="0">
                  <a:pos x="474" y="3"/>
                </a:cxn>
                <a:cxn ang="0">
                  <a:pos x="565" y="0"/>
                </a:cxn>
                <a:cxn ang="0">
                  <a:pos x="655" y="2"/>
                </a:cxn>
                <a:cxn ang="0">
                  <a:pos x="740" y="9"/>
                </a:cxn>
                <a:cxn ang="0">
                  <a:pos x="821" y="20"/>
                </a:cxn>
                <a:cxn ang="0">
                  <a:pos x="894" y="33"/>
                </a:cxn>
                <a:cxn ang="0">
                  <a:pos x="959" y="46"/>
                </a:cxn>
                <a:cxn ang="0">
                  <a:pos x="1016" y="60"/>
                </a:cxn>
                <a:cxn ang="0">
                  <a:pos x="1059" y="71"/>
                </a:cxn>
                <a:cxn ang="0">
                  <a:pos x="1090" y="80"/>
                </a:cxn>
                <a:cxn ang="0">
                  <a:pos x="1105" y="85"/>
                </a:cxn>
                <a:cxn ang="0">
                  <a:pos x="1108" y="87"/>
                </a:cxn>
              </a:cxnLst>
              <a:rect l="0" t="0" r="r" b="b"/>
              <a:pathLst>
                <a:path w="1108" h="541">
                  <a:moveTo>
                    <a:pt x="1108" y="87"/>
                  </a:moveTo>
                  <a:lnTo>
                    <a:pt x="1082" y="130"/>
                  </a:lnTo>
                  <a:lnTo>
                    <a:pt x="1067" y="172"/>
                  </a:lnTo>
                  <a:lnTo>
                    <a:pt x="1061" y="211"/>
                  </a:lnTo>
                  <a:lnTo>
                    <a:pt x="1062" y="246"/>
                  </a:lnTo>
                  <a:lnTo>
                    <a:pt x="1067" y="275"/>
                  </a:lnTo>
                  <a:lnTo>
                    <a:pt x="1073" y="298"/>
                  </a:lnTo>
                  <a:lnTo>
                    <a:pt x="1079" y="312"/>
                  </a:lnTo>
                  <a:lnTo>
                    <a:pt x="1081" y="317"/>
                  </a:lnTo>
                  <a:lnTo>
                    <a:pt x="1031" y="367"/>
                  </a:lnTo>
                  <a:lnTo>
                    <a:pt x="981" y="409"/>
                  </a:lnTo>
                  <a:lnTo>
                    <a:pt x="931" y="447"/>
                  </a:lnTo>
                  <a:lnTo>
                    <a:pt x="881" y="476"/>
                  </a:lnTo>
                  <a:lnTo>
                    <a:pt x="833" y="499"/>
                  </a:lnTo>
                  <a:lnTo>
                    <a:pt x="784" y="517"/>
                  </a:lnTo>
                  <a:lnTo>
                    <a:pt x="735" y="530"/>
                  </a:lnTo>
                  <a:lnTo>
                    <a:pt x="688" y="538"/>
                  </a:lnTo>
                  <a:lnTo>
                    <a:pt x="640" y="541"/>
                  </a:lnTo>
                  <a:lnTo>
                    <a:pt x="594" y="540"/>
                  </a:lnTo>
                  <a:lnTo>
                    <a:pt x="550" y="535"/>
                  </a:lnTo>
                  <a:lnTo>
                    <a:pt x="505" y="527"/>
                  </a:lnTo>
                  <a:lnTo>
                    <a:pt x="462" y="516"/>
                  </a:lnTo>
                  <a:lnTo>
                    <a:pt x="420" y="502"/>
                  </a:lnTo>
                  <a:lnTo>
                    <a:pt x="379" y="485"/>
                  </a:lnTo>
                  <a:lnTo>
                    <a:pt x="341" y="467"/>
                  </a:lnTo>
                  <a:lnTo>
                    <a:pt x="304" y="447"/>
                  </a:lnTo>
                  <a:lnTo>
                    <a:pt x="268" y="425"/>
                  </a:lnTo>
                  <a:lnTo>
                    <a:pt x="233" y="403"/>
                  </a:lnTo>
                  <a:lnTo>
                    <a:pt x="201" y="380"/>
                  </a:lnTo>
                  <a:lnTo>
                    <a:pt x="172" y="356"/>
                  </a:lnTo>
                  <a:lnTo>
                    <a:pt x="143" y="333"/>
                  </a:lnTo>
                  <a:lnTo>
                    <a:pt x="118" y="311"/>
                  </a:lnTo>
                  <a:lnTo>
                    <a:pt x="94" y="288"/>
                  </a:lnTo>
                  <a:lnTo>
                    <a:pt x="73" y="267"/>
                  </a:lnTo>
                  <a:lnTo>
                    <a:pt x="54" y="249"/>
                  </a:lnTo>
                  <a:lnTo>
                    <a:pt x="38" y="231"/>
                  </a:lnTo>
                  <a:lnTo>
                    <a:pt x="24" y="217"/>
                  </a:lnTo>
                  <a:lnTo>
                    <a:pt x="14" y="205"/>
                  </a:lnTo>
                  <a:lnTo>
                    <a:pt x="6" y="196"/>
                  </a:lnTo>
                  <a:lnTo>
                    <a:pt x="1" y="190"/>
                  </a:lnTo>
                  <a:lnTo>
                    <a:pt x="0" y="188"/>
                  </a:lnTo>
                  <a:lnTo>
                    <a:pt x="37" y="157"/>
                  </a:lnTo>
                  <a:lnTo>
                    <a:pt x="76" y="129"/>
                  </a:lnTo>
                  <a:lnTo>
                    <a:pt x="117" y="105"/>
                  </a:lnTo>
                  <a:lnTo>
                    <a:pt x="158" y="83"/>
                  </a:lnTo>
                  <a:lnTo>
                    <a:pt x="201" y="64"/>
                  </a:lnTo>
                  <a:lnTo>
                    <a:pt x="245" y="48"/>
                  </a:lnTo>
                  <a:lnTo>
                    <a:pt x="289" y="34"/>
                  </a:lnTo>
                  <a:lnTo>
                    <a:pt x="336" y="24"/>
                  </a:lnTo>
                  <a:lnTo>
                    <a:pt x="382" y="15"/>
                  </a:lnTo>
                  <a:lnTo>
                    <a:pt x="428" y="9"/>
                  </a:lnTo>
                  <a:lnTo>
                    <a:pt x="474" y="3"/>
                  </a:lnTo>
                  <a:lnTo>
                    <a:pt x="520" y="1"/>
                  </a:lnTo>
                  <a:lnTo>
                    <a:pt x="565" y="0"/>
                  </a:lnTo>
                  <a:lnTo>
                    <a:pt x="610" y="1"/>
                  </a:lnTo>
                  <a:lnTo>
                    <a:pt x="655" y="2"/>
                  </a:lnTo>
                  <a:lnTo>
                    <a:pt x="698" y="5"/>
                  </a:lnTo>
                  <a:lnTo>
                    <a:pt x="740" y="9"/>
                  </a:lnTo>
                  <a:lnTo>
                    <a:pt x="781" y="14"/>
                  </a:lnTo>
                  <a:lnTo>
                    <a:pt x="821" y="20"/>
                  </a:lnTo>
                  <a:lnTo>
                    <a:pt x="858" y="25"/>
                  </a:lnTo>
                  <a:lnTo>
                    <a:pt x="894" y="33"/>
                  </a:lnTo>
                  <a:lnTo>
                    <a:pt x="929" y="39"/>
                  </a:lnTo>
                  <a:lnTo>
                    <a:pt x="959" y="46"/>
                  </a:lnTo>
                  <a:lnTo>
                    <a:pt x="989" y="53"/>
                  </a:lnTo>
                  <a:lnTo>
                    <a:pt x="1016" y="60"/>
                  </a:lnTo>
                  <a:lnTo>
                    <a:pt x="1039" y="66"/>
                  </a:lnTo>
                  <a:lnTo>
                    <a:pt x="1059" y="71"/>
                  </a:lnTo>
                  <a:lnTo>
                    <a:pt x="1076" y="76"/>
                  </a:lnTo>
                  <a:lnTo>
                    <a:pt x="1090" y="80"/>
                  </a:lnTo>
                  <a:lnTo>
                    <a:pt x="1100" y="84"/>
                  </a:lnTo>
                  <a:lnTo>
                    <a:pt x="1105" y="85"/>
                  </a:lnTo>
                  <a:lnTo>
                    <a:pt x="1108" y="87"/>
                  </a:lnTo>
                  <a:lnTo>
                    <a:pt x="1108" y="87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Freeform 39"/>
            <p:cNvSpPr>
              <a:spLocks/>
            </p:cNvSpPr>
            <p:nvPr/>
          </p:nvSpPr>
          <p:spPr bwMode="auto">
            <a:xfrm>
              <a:off x="3248290" y="547739"/>
              <a:ext cx="883444" cy="722478"/>
            </a:xfrm>
            <a:custGeom>
              <a:avLst/>
              <a:gdLst/>
              <a:ahLst/>
              <a:cxnLst>
                <a:cxn ang="0">
                  <a:pos x="511" y="0"/>
                </a:cxn>
                <a:cxn ang="0">
                  <a:pos x="514" y="1"/>
                </a:cxn>
                <a:cxn ang="0">
                  <a:pos x="520" y="6"/>
                </a:cxn>
                <a:cxn ang="0">
                  <a:pos x="529" y="15"/>
                </a:cxn>
                <a:cxn ang="0">
                  <a:pos x="538" y="24"/>
                </a:cxn>
                <a:cxn ang="0">
                  <a:pos x="547" y="33"/>
                </a:cxn>
                <a:cxn ang="0">
                  <a:pos x="552" y="44"/>
                </a:cxn>
                <a:cxn ang="0">
                  <a:pos x="555" y="50"/>
                </a:cxn>
                <a:cxn ang="0">
                  <a:pos x="551" y="55"/>
                </a:cxn>
                <a:cxn ang="0">
                  <a:pos x="534" y="92"/>
                </a:cxn>
                <a:cxn ang="0">
                  <a:pos x="522" y="144"/>
                </a:cxn>
                <a:cxn ang="0">
                  <a:pos x="514" y="202"/>
                </a:cxn>
                <a:cxn ang="0">
                  <a:pos x="510" y="263"/>
                </a:cxn>
                <a:cxn ang="0">
                  <a:pos x="509" y="319"/>
                </a:cxn>
                <a:cxn ang="0">
                  <a:pos x="509" y="366"/>
                </a:cxn>
                <a:cxn ang="0">
                  <a:pos x="510" y="400"/>
                </a:cxn>
                <a:cxn ang="0">
                  <a:pos x="510" y="411"/>
                </a:cxn>
                <a:cxn ang="0">
                  <a:pos x="442" y="432"/>
                </a:cxn>
                <a:cxn ang="0">
                  <a:pos x="379" y="445"/>
                </a:cxn>
                <a:cxn ang="0">
                  <a:pos x="323" y="451"/>
                </a:cxn>
                <a:cxn ang="0">
                  <a:pos x="273" y="451"/>
                </a:cxn>
                <a:cxn ang="0">
                  <a:pos x="228" y="447"/>
                </a:cxn>
                <a:cxn ang="0">
                  <a:pos x="187" y="437"/>
                </a:cxn>
                <a:cxn ang="0">
                  <a:pos x="151" y="424"/>
                </a:cxn>
                <a:cxn ang="0">
                  <a:pos x="121" y="406"/>
                </a:cxn>
                <a:cxn ang="0">
                  <a:pos x="94" y="387"/>
                </a:cxn>
                <a:cxn ang="0">
                  <a:pos x="71" y="365"/>
                </a:cxn>
                <a:cxn ang="0">
                  <a:pos x="51" y="342"/>
                </a:cxn>
                <a:cxn ang="0">
                  <a:pos x="36" y="318"/>
                </a:cxn>
                <a:cxn ang="0">
                  <a:pos x="23" y="293"/>
                </a:cxn>
                <a:cxn ang="0">
                  <a:pos x="13" y="269"/>
                </a:cxn>
                <a:cxn ang="0">
                  <a:pos x="5" y="246"/>
                </a:cxn>
                <a:cxn ang="0">
                  <a:pos x="0" y="224"/>
                </a:cxn>
                <a:cxn ang="0">
                  <a:pos x="30" y="227"/>
                </a:cxn>
                <a:cxn ang="0">
                  <a:pos x="60" y="227"/>
                </a:cxn>
                <a:cxn ang="0">
                  <a:pos x="90" y="226"/>
                </a:cxn>
                <a:cxn ang="0">
                  <a:pos x="121" y="223"/>
                </a:cxn>
                <a:cxn ang="0">
                  <a:pos x="153" y="218"/>
                </a:cxn>
                <a:cxn ang="0">
                  <a:pos x="183" y="210"/>
                </a:cxn>
                <a:cxn ang="0">
                  <a:pos x="215" y="200"/>
                </a:cxn>
                <a:cxn ang="0">
                  <a:pos x="249" y="188"/>
                </a:cxn>
                <a:cxn ang="0">
                  <a:pos x="281" y="174"/>
                </a:cxn>
                <a:cxn ang="0">
                  <a:pos x="313" y="158"/>
                </a:cxn>
                <a:cxn ang="0">
                  <a:pos x="346" y="138"/>
                </a:cxn>
                <a:cxn ang="0">
                  <a:pos x="379" y="115"/>
                </a:cxn>
                <a:cxn ang="0">
                  <a:pos x="411" y="91"/>
                </a:cxn>
                <a:cxn ang="0">
                  <a:pos x="445" y="64"/>
                </a:cxn>
                <a:cxn ang="0">
                  <a:pos x="478" y="33"/>
                </a:cxn>
                <a:cxn ang="0">
                  <a:pos x="511" y="0"/>
                </a:cxn>
              </a:cxnLst>
              <a:rect l="0" t="0" r="r" b="b"/>
              <a:pathLst>
                <a:path w="555" h="451">
                  <a:moveTo>
                    <a:pt x="511" y="0"/>
                  </a:moveTo>
                  <a:lnTo>
                    <a:pt x="514" y="1"/>
                  </a:lnTo>
                  <a:lnTo>
                    <a:pt x="520" y="6"/>
                  </a:lnTo>
                  <a:lnTo>
                    <a:pt x="529" y="15"/>
                  </a:lnTo>
                  <a:lnTo>
                    <a:pt x="538" y="24"/>
                  </a:lnTo>
                  <a:lnTo>
                    <a:pt x="547" y="33"/>
                  </a:lnTo>
                  <a:lnTo>
                    <a:pt x="552" y="44"/>
                  </a:lnTo>
                  <a:lnTo>
                    <a:pt x="555" y="50"/>
                  </a:lnTo>
                  <a:lnTo>
                    <a:pt x="551" y="55"/>
                  </a:lnTo>
                  <a:lnTo>
                    <a:pt x="534" y="92"/>
                  </a:lnTo>
                  <a:lnTo>
                    <a:pt x="522" y="144"/>
                  </a:lnTo>
                  <a:lnTo>
                    <a:pt x="514" y="202"/>
                  </a:lnTo>
                  <a:lnTo>
                    <a:pt x="510" y="263"/>
                  </a:lnTo>
                  <a:lnTo>
                    <a:pt x="509" y="319"/>
                  </a:lnTo>
                  <a:lnTo>
                    <a:pt x="509" y="366"/>
                  </a:lnTo>
                  <a:lnTo>
                    <a:pt x="510" y="400"/>
                  </a:lnTo>
                  <a:lnTo>
                    <a:pt x="510" y="411"/>
                  </a:lnTo>
                  <a:lnTo>
                    <a:pt x="442" y="432"/>
                  </a:lnTo>
                  <a:lnTo>
                    <a:pt x="379" y="445"/>
                  </a:lnTo>
                  <a:lnTo>
                    <a:pt x="323" y="451"/>
                  </a:lnTo>
                  <a:lnTo>
                    <a:pt x="273" y="451"/>
                  </a:lnTo>
                  <a:lnTo>
                    <a:pt x="228" y="447"/>
                  </a:lnTo>
                  <a:lnTo>
                    <a:pt x="187" y="437"/>
                  </a:lnTo>
                  <a:lnTo>
                    <a:pt x="151" y="424"/>
                  </a:lnTo>
                  <a:lnTo>
                    <a:pt x="121" y="406"/>
                  </a:lnTo>
                  <a:lnTo>
                    <a:pt x="94" y="387"/>
                  </a:lnTo>
                  <a:lnTo>
                    <a:pt x="71" y="365"/>
                  </a:lnTo>
                  <a:lnTo>
                    <a:pt x="51" y="342"/>
                  </a:lnTo>
                  <a:lnTo>
                    <a:pt x="36" y="318"/>
                  </a:lnTo>
                  <a:lnTo>
                    <a:pt x="23" y="293"/>
                  </a:lnTo>
                  <a:lnTo>
                    <a:pt x="13" y="269"/>
                  </a:lnTo>
                  <a:lnTo>
                    <a:pt x="5" y="246"/>
                  </a:lnTo>
                  <a:lnTo>
                    <a:pt x="0" y="224"/>
                  </a:lnTo>
                  <a:lnTo>
                    <a:pt x="30" y="227"/>
                  </a:lnTo>
                  <a:lnTo>
                    <a:pt x="60" y="227"/>
                  </a:lnTo>
                  <a:lnTo>
                    <a:pt x="90" y="226"/>
                  </a:lnTo>
                  <a:lnTo>
                    <a:pt x="121" y="223"/>
                  </a:lnTo>
                  <a:lnTo>
                    <a:pt x="153" y="218"/>
                  </a:lnTo>
                  <a:lnTo>
                    <a:pt x="183" y="210"/>
                  </a:lnTo>
                  <a:lnTo>
                    <a:pt x="215" y="200"/>
                  </a:lnTo>
                  <a:lnTo>
                    <a:pt x="249" y="188"/>
                  </a:lnTo>
                  <a:lnTo>
                    <a:pt x="281" y="174"/>
                  </a:lnTo>
                  <a:lnTo>
                    <a:pt x="313" y="158"/>
                  </a:lnTo>
                  <a:lnTo>
                    <a:pt x="346" y="138"/>
                  </a:lnTo>
                  <a:lnTo>
                    <a:pt x="379" y="115"/>
                  </a:lnTo>
                  <a:lnTo>
                    <a:pt x="411" y="91"/>
                  </a:lnTo>
                  <a:lnTo>
                    <a:pt x="445" y="64"/>
                  </a:lnTo>
                  <a:lnTo>
                    <a:pt x="478" y="33"/>
                  </a:lnTo>
                  <a:lnTo>
                    <a:pt x="511" y="0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Freeform 40"/>
            <p:cNvSpPr>
              <a:spLocks/>
            </p:cNvSpPr>
            <p:nvPr/>
          </p:nvSpPr>
          <p:spPr bwMode="auto">
            <a:xfrm>
              <a:off x="3098800" y="620713"/>
              <a:ext cx="150813" cy="153988"/>
            </a:xfrm>
            <a:custGeom>
              <a:avLst/>
              <a:gdLst>
                <a:gd name="T0" fmla="*/ 0 w 95"/>
                <a:gd name="T1" fmla="*/ 2147483647 h 97"/>
                <a:gd name="T2" fmla="*/ 2147483647 w 95"/>
                <a:gd name="T3" fmla="*/ 2147483647 h 97"/>
                <a:gd name="T4" fmla="*/ 2147483647 w 95"/>
                <a:gd name="T5" fmla="*/ 2147483647 h 97"/>
                <a:gd name="T6" fmla="*/ 2147483647 w 95"/>
                <a:gd name="T7" fmla="*/ 2147483647 h 97"/>
                <a:gd name="T8" fmla="*/ 2147483647 w 95"/>
                <a:gd name="T9" fmla="*/ 2147483647 h 97"/>
                <a:gd name="T10" fmla="*/ 2147483647 w 95"/>
                <a:gd name="T11" fmla="*/ 2147483647 h 97"/>
                <a:gd name="T12" fmla="*/ 2147483647 w 95"/>
                <a:gd name="T13" fmla="*/ 2147483647 h 97"/>
                <a:gd name="T14" fmla="*/ 2147483647 w 95"/>
                <a:gd name="T15" fmla="*/ 2147483647 h 97"/>
                <a:gd name="T16" fmla="*/ 2147483647 w 95"/>
                <a:gd name="T17" fmla="*/ 2147483647 h 97"/>
                <a:gd name="T18" fmla="*/ 2147483647 w 95"/>
                <a:gd name="T19" fmla="*/ 2147483647 h 97"/>
                <a:gd name="T20" fmla="*/ 2147483647 w 95"/>
                <a:gd name="T21" fmla="*/ 2147483647 h 97"/>
                <a:gd name="T22" fmla="*/ 2147483647 w 95"/>
                <a:gd name="T23" fmla="*/ 2147483647 h 97"/>
                <a:gd name="T24" fmla="*/ 2147483647 w 95"/>
                <a:gd name="T25" fmla="*/ 2147483647 h 97"/>
                <a:gd name="T26" fmla="*/ 2147483647 w 95"/>
                <a:gd name="T27" fmla="*/ 2147483647 h 97"/>
                <a:gd name="T28" fmla="*/ 2147483647 w 95"/>
                <a:gd name="T29" fmla="*/ 2147483647 h 97"/>
                <a:gd name="T30" fmla="*/ 2147483647 w 95"/>
                <a:gd name="T31" fmla="*/ 2147483647 h 97"/>
                <a:gd name="T32" fmla="*/ 2147483647 w 95"/>
                <a:gd name="T33" fmla="*/ 2147483647 h 97"/>
                <a:gd name="T34" fmla="*/ 2147483647 w 95"/>
                <a:gd name="T35" fmla="*/ 2147483647 h 97"/>
                <a:gd name="T36" fmla="*/ 2147483647 w 95"/>
                <a:gd name="T37" fmla="*/ 2147483647 h 97"/>
                <a:gd name="T38" fmla="*/ 2147483647 w 95"/>
                <a:gd name="T39" fmla="*/ 2147483647 h 97"/>
                <a:gd name="T40" fmla="*/ 2147483647 w 95"/>
                <a:gd name="T41" fmla="*/ 2147483647 h 97"/>
                <a:gd name="T42" fmla="*/ 2147483647 w 95"/>
                <a:gd name="T43" fmla="*/ 2147483647 h 97"/>
                <a:gd name="T44" fmla="*/ 2147483647 w 95"/>
                <a:gd name="T45" fmla="*/ 0 h 97"/>
                <a:gd name="T46" fmla="*/ 2147483647 w 95"/>
                <a:gd name="T47" fmla="*/ 2147483647 h 97"/>
                <a:gd name="T48" fmla="*/ 2147483647 w 95"/>
                <a:gd name="T49" fmla="*/ 2147483647 h 97"/>
                <a:gd name="T50" fmla="*/ 2147483647 w 95"/>
                <a:gd name="T51" fmla="*/ 2147483647 h 97"/>
                <a:gd name="T52" fmla="*/ 2147483647 w 95"/>
                <a:gd name="T53" fmla="*/ 2147483647 h 97"/>
                <a:gd name="T54" fmla="*/ 2147483647 w 95"/>
                <a:gd name="T55" fmla="*/ 2147483647 h 97"/>
                <a:gd name="T56" fmla="*/ 0 w 95"/>
                <a:gd name="T57" fmla="*/ 2147483647 h 9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5"/>
                <a:gd name="T88" fmla="*/ 0 h 97"/>
                <a:gd name="T89" fmla="*/ 95 w 95"/>
                <a:gd name="T90" fmla="*/ 97 h 9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5" h="97">
                  <a:moveTo>
                    <a:pt x="0" y="43"/>
                  </a:moveTo>
                  <a:lnTo>
                    <a:pt x="3" y="42"/>
                  </a:lnTo>
                  <a:lnTo>
                    <a:pt x="8" y="38"/>
                  </a:lnTo>
                  <a:lnTo>
                    <a:pt x="17" y="34"/>
                  </a:lnTo>
                  <a:lnTo>
                    <a:pt x="27" y="29"/>
                  </a:lnTo>
                  <a:lnTo>
                    <a:pt x="38" y="25"/>
                  </a:lnTo>
                  <a:lnTo>
                    <a:pt x="49" y="25"/>
                  </a:lnTo>
                  <a:lnTo>
                    <a:pt x="58" y="28"/>
                  </a:lnTo>
                  <a:lnTo>
                    <a:pt x="64" y="34"/>
                  </a:lnTo>
                  <a:lnTo>
                    <a:pt x="71" y="52"/>
                  </a:lnTo>
                  <a:lnTo>
                    <a:pt x="70" y="69"/>
                  </a:lnTo>
                  <a:lnTo>
                    <a:pt x="62" y="84"/>
                  </a:lnTo>
                  <a:lnTo>
                    <a:pt x="50" y="97"/>
                  </a:lnTo>
                  <a:lnTo>
                    <a:pt x="53" y="94"/>
                  </a:lnTo>
                  <a:lnTo>
                    <a:pt x="62" y="89"/>
                  </a:lnTo>
                  <a:lnTo>
                    <a:pt x="72" y="80"/>
                  </a:lnTo>
                  <a:lnTo>
                    <a:pt x="82" y="69"/>
                  </a:lnTo>
                  <a:lnTo>
                    <a:pt x="91" y="55"/>
                  </a:lnTo>
                  <a:lnTo>
                    <a:pt x="95" y="41"/>
                  </a:lnTo>
                  <a:lnTo>
                    <a:pt x="94" y="25"/>
                  </a:lnTo>
                  <a:lnTo>
                    <a:pt x="82" y="11"/>
                  </a:lnTo>
                  <a:lnTo>
                    <a:pt x="67" y="1"/>
                  </a:lnTo>
                  <a:lnTo>
                    <a:pt x="52" y="0"/>
                  </a:lnTo>
                  <a:lnTo>
                    <a:pt x="38" y="5"/>
                  </a:lnTo>
                  <a:lnTo>
                    <a:pt x="26" y="12"/>
                  </a:lnTo>
                  <a:lnTo>
                    <a:pt x="16" y="23"/>
                  </a:lnTo>
                  <a:lnTo>
                    <a:pt x="7" y="33"/>
                  </a:lnTo>
                  <a:lnTo>
                    <a:pt x="2" y="41"/>
                  </a:lnTo>
                  <a:lnTo>
                    <a:pt x="0" y="4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Freeform 41"/>
            <p:cNvSpPr>
              <a:spLocks/>
            </p:cNvSpPr>
            <p:nvPr/>
          </p:nvSpPr>
          <p:spPr bwMode="auto">
            <a:xfrm>
              <a:off x="3065463" y="717550"/>
              <a:ext cx="88900" cy="95250"/>
            </a:xfrm>
            <a:custGeom>
              <a:avLst/>
              <a:gdLst>
                <a:gd name="T0" fmla="*/ 2147483647 w 56"/>
                <a:gd name="T1" fmla="*/ 2147483647 h 60"/>
                <a:gd name="T2" fmla="*/ 0 w 56"/>
                <a:gd name="T3" fmla="*/ 2147483647 h 60"/>
                <a:gd name="T4" fmla="*/ 0 w 56"/>
                <a:gd name="T5" fmla="*/ 2147483647 h 60"/>
                <a:gd name="T6" fmla="*/ 2147483647 w 56"/>
                <a:gd name="T7" fmla="*/ 2147483647 h 60"/>
                <a:gd name="T8" fmla="*/ 2147483647 w 56"/>
                <a:gd name="T9" fmla="*/ 2147483647 h 60"/>
                <a:gd name="T10" fmla="*/ 2147483647 w 56"/>
                <a:gd name="T11" fmla="*/ 2147483647 h 60"/>
                <a:gd name="T12" fmla="*/ 2147483647 w 56"/>
                <a:gd name="T13" fmla="*/ 2147483647 h 60"/>
                <a:gd name="T14" fmla="*/ 2147483647 w 56"/>
                <a:gd name="T15" fmla="*/ 2147483647 h 60"/>
                <a:gd name="T16" fmla="*/ 2147483647 w 56"/>
                <a:gd name="T17" fmla="*/ 2147483647 h 60"/>
                <a:gd name="T18" fmla="*/ 2147483647 w 56"/>
                <a:gd name="T19" fmla="*/ 0 h 60"/>
                <a:gd name="T20" fmla="*/ 2147483647 w 56"/>
                <a:gd name="T21" fmla="*/ 0 h 60"/>
                <a:gd name="T22" fmla="*/ 2147483647 w 56"/>
                <a:gd name="T23" fmla="*/ 2147483647 h 60"/>
                <a:gd name="T24" fmla="*/ 2147483647 w 56"/>
                <a:gd name="T25" fmla="*/ 2147483647 h 60"/>
                <a:gd name="T26" fmla="*/ 2147483647 w 56"/>
                <a:gd name="T27" fmla="*/ 2147483647 h 60"/>
                <a:gd name="T28" fmla="*/ 2147483647 w 56"/>
                <a:gd name="T29" fmla="*/ 2147483647 h 60"/>
                <a:gd name="T30" fmla="*/ 2147483647 w 56"/>
                <a:gd name="T31" fmla="*/ 2147483647 h 60"/>
                <a:gd name="T32" fmla="*/ 2147483647 w 56"/>
                <a:gd name="T33" fmla="*/ 2147483647 h 60"/>
                <a:gd name="T34" fmla="*/ 2147483647 w 56"/>
                <a:gd name="T35" fmla="*/ 2147483647 h 60"/>
                <a:gd name="T36" fmla="*/ 2147483647 w 56"/>
                <a:gd name="T37" fmla="*/ 2147483647 h 60"/>
                <a:gd name="T38" fmla="*/ 2147483647 w 56"/>
                <a:gd name="T39" fmla="*/ 2147483647 h 60"/>
                <a:gd name="T40" fmla="*/ 2147483647 w 56"/>
                <a:gd name="T41" fmla="*/ 2147483647 h 60"/>
                <a:gd name="T42" fmla="*/ 2147483647 w 56"/>
                <a:gd name="T43" fmla="*/ 2147483647 h 60"/>
                <a:gd name="T44" fmla="*/ 2147483647 w 56"/>
                <a:gd name="T45" fmla="*/ 2147483647 h 60"/>
                <a:gd name="T46" fmla="*/ 2147483647 w 56"/>
                <a:gd name="T47" fmla="*/ 2147483647 h 60"/>
                <a:gd name="T48" fmla="*/ 2147483647 w 56"/>
                <a:gd name="T49" fmla="*/ 2147483647 h 6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6"/>
                <a:gd name="T76" fmla="*/ 0 h 60"/>
                <a:gd name="T77" fmla="*/ 56 w 56"/>
                <a:gd name="T78" fmla="*/ 60 h 6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6" h="60">
                  <a:moveTo>
                    <a:pt x="3" y="58"/>
                  </a:moveTo>
                  <a:lnTo>
                    <a:pt x="0" y="50"/>
                  </a:lnTo>
                  <a:lnTo>
                    <a:pt x="0" y="39"/>
                  </a:lnTo>
                  <a:lnTo>
                    <a:pt x="3" y="27"/>
                  </a:lnTo>
                  <a:lnTo>
                    <a:pt x="11" y="15"/>
                  </a:lnTo>
                  <a:lnTo>
                    <a:pt x="16" y="10"/>
                  </a:lnTo>
                  <a:lnTo>
                    <a:pt x="23" y="7"/>
                  </a:lnTo>
                  <a:lnTo>
                    <a:pt x="28" y="4"/>
                  </a:lnTo>
                  <a:lnTo>
                    <a:pt x="33" y="1"/>
                  </a:lnTo>
                  <a:lnTo>
                    <a:pt x="38" y="0"/>
                  </a:lnTo>
                  <a:lnTo>
                    <a:pt x="43" y="0"/>
                  </a:lnTo>
                  <a:lnTo>
                    <a:pt x="47" y="1"/>
                  </a:lnTo>
                  <a:lnTo>
                    <a:pt x="51" y="4"/>
                  </a:lnTo>
                  <a:lnTo>
                    <a:pt x="56" y="12"/>
                  </a:lnTo>
                  <a:lnTo>
                    <a:pt x="56" y="22"/>
                  </a:lnTo>
                  <a:lnTo>
                    <a:pt x="53" y="33"/>
                  </a:lnTo>
                  <a:lnTo>
                    <a:pt x="46" y="45"/>
                  </a:lnTo>
                  <a:lnTo>
                    <a:pt x="41" y="50"/>
                  </a:lnTo>
                  <a:lnTo>
                    <a:pt x="35" y="54"/>
                  </a:lnTo>
                  <a:lnTo>
                    <a:pt x="29" y="56"/>
                  </a:lnTo>
                  <a:lnTo>
                    <a:pt x="23" y="59"/>
                  </a:lnTo>
                  <a:lnTo>
                    <a:pt x="18" y="60"/>
                  </a:lnTo>
                  <a:lnTo>
                    <a:pt x="12" y="60"/>
                  </a:lnTo>
                  <a:lnTo>
                    <a:pt x="7" y="59"/>
                  </a:lnTo>
                  <a:lnTo>
                    <a:pt x="3" y="58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Freeform 42"/>
            <p:cNvSpPr>
              <a:spLocks/>
            </p:cNvSpPr>
            <p:nvPr/>
          </p:nvSpPr>
          <p:spPr bwMode="auto">
            <a:xfrm>
              <a:off x="2833688" y="635000"/>
              <a:ext cx="88900" cy="96838"/>
            </a:xfrm>
            <a:custGeom>
              <a:avLst/>
              <a:gdLst>
                <a:gd name="T0" fmla="*/ 2147483647 w 56"/>
                <a:gd name="T1" fmla="*/ 2147483647 h 61"/>
                <a:gd name="T2" fmla="*/ 0 w 56"/>
                <a:gd name="T3" fmla="*/ 2147483647 h 61"/>
                <a:gd name="T4" fmla="*/ 0 w 56"/>
                <a:gd name="T5" fmla="*/ 2147483647 h 61"/>
                <a:gd name="T6" fmla="*/ 2147483647 w 56"/>
                <a:gd name="T7" fmla="*/ 2147483647 h 61"/>
                <a:gd name="T8" fmla="*/ 2147483647 w 56"/>
                <a:gd name="T9" fmla="*/ 2147483647 h 61"/>
                <a:gd name="T10" fmla="*/ 2147483647 w 56"/>
                <a:gd name="T11" fmla="*/ 2147483647 h 61"/>
                <a:gd name="T12" fmla="*/ 2147483647 w 56"/>
                <a:gd name="T13" fmla="*/ 2147483647 h 61"/>
                <a:gd name="T14" fmla="*/ 2147483647 w 56"/>
                <a:gd name="T15" fmla="*/ 2147483647 h 61"/>
                <a:gd name="T16" fmla="*/ 2147483647 w 56"/>
                <a:gd name="T17" fmla="*/ 2147483647 h 61"/>
                <a:gd name="T18" fmla="*/ 2147483647 w 56"/>
                <a:gd name="T19" fmla="*/ 0 h 61"/>
                <a:gd name="T20" fmla="*/ 2147483647 w 56"/>
                <a:gd name="T21" fmla="*/ 0 h 61"/>
                <a:gd name="T22" fmla="*/ 2147483647 w 56"/>
                <a:gd name="T23" fmla="*/ 2147483647 h 61"/>
                <a:gd name="T24" fmla="*/ 2147483647 w 56"/>
                <a:gd name="T25" fmla="*/ 2147483647 h 61"/>
                <a:gd name="T26" fmla="*/ 2147483647 w 56"/>
                <a:gd name="T27" fmla="*/ 2147483647 h 61"/>
                <a:gd name="T28" fmla="*/ 2147483647 w 56"/>
                <a:gd name="T29" fmla="*/ 2147483647 h 61"/>
                <a:gd name="T30" fmla="*/ 2147483647 w 56"/>
                <a:gd name="T31" fmla="*/ 2147483647 h 61"/>
                <a:gd name="T32" fmla="*/ 2147483647 w 56"/>
                <a:gd name="T33" fmla="*/ 2147483647 h 61"/>
                <a:gd name="T34" fmla="*/ 2147483647 w 56"/>
                <a:gd name="T35" fmla="*/ 2147483647 h 61"/>
                <a:gd name="T36" fmla="*/ 2147483647 w 56"/>
                <a:gd name="T37" fmla="*/ 2147483647 h 61"/>
                <a:gd name="T38" fmla="*/ 2147483647 w 56"/>
                <a:gd name="T39" fmla="*/ 2147483647 h 61"/>
                <a:gd name="T40" fmla="*/ 2147483647 w 56"/>
                <a:gd name="T41" fmla="*/ 2147483647 h 61"/>
                <a:gd name="T42" fmla="*/ 2147483647 w 56"/>
                <a:gd name="T43" fmla="*/ 2147483647 h 61"/>
                <a:gd name="T44" fmla="*/ 2147483647 w 56"/>
                <a:gd name="T45" fmla="*/ 2147483647 h 61"/>
                <a:gd name="T46" fmla="*/ 2147483647 w 56"/>
                <a:gd name="T47" fmla="*/ 2147483647 h 61"/>
                <a:gd name="T48" fmla="*/ 2147483647 w 56"/>
                <a:gd name="T49" fmla="*/ 2147483647 h 6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6"/>
                <a:gd name="T76" fmla="*/ 0 h 61"/>
                <a:gd name="T77" fmla="*/ 56 w 56"/>
                <a:gd name="T78" fmla="*/ 61 h 6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6" h="61">
                  <a:moveTo>
                    <a:pt x="3" y="59"/>
                  </a:moveTo>
                  <a:lnTo>
                    <a:pt x="0" y="51"/>
                  </a:lnTo>
                  <a:lnTo>
                    <a:pt x="0" y="39"/>
                  </a:lnTo>
                  <a:lnTo>
                    <a:pt x="3" y="28"/>
                  </a:lnTo>
                  <a:lnTo>
                    <a:pt x="11" y="16"/>
                  </a:lnTo>
                  <a:lnTo>
                    <a:pt x="16" y="11"/>
                  </a:lnTo>
                  <a:lnTo>
                    <a:pt x="21" y="7"/>
                  </a:lnTo>
                  <a:lnTo>
                    <a:pt x="26" y="3"/>
                  </a:lnTo>
                  <a:lnTo>
                    <a:pt x="33" y="1"/>
                  </a:lnTo>
                  <a:lnTo>
                    <a:pt x="38" y="0"/>
                  </a:lnTo>
                  <a:lnTo>
                    <a:pt x="43" y="0"/>
                  </a:lnTo>
                  <a:lnTo>
                    <a:pt x="47" y="1"/>
                  </a:lnTo>
                  <a:lnTo>
                    <a:pt x="51" y="3"/>
                  </a:lnTo>
                  <a:lnTo>
                    <a:pt x="56" y="11"/>
                  </a:lnTo>
                  <a:lnTo>
                    <a:pt x="56" y="21"/>
                  </a:lnTo>
                  <a:lnTo>
                    <a:pt x="53" y="33"/>
                  </a:lnTo>
                  <a:lnTo>
                    <a:pt x="46" y="46"/>
                  </a:lnTo>
                  <a:lnTo>
                    <a:pt x="41" y="51"/>
                  </a:lnTo>
                  <a:lnTo>
                    <a:pt x="35" y="55"/>
                  </a:lnTo>
                  <a:lnTo>
                    <a:pt x="29" y="57"/>
                  </a:lnTo>
                  <a:lnTo>
                    <a:pt x="23" y="60"/>
                  </a:lnTo>
                  <a:lnTo>
                    <a:pt x="17" y="60"/>
                  </a:lnTo>
                  <a:lnTo>
                    <a:pt x="12" y="61"/>
                  </a:lnTo>
                  <a:lnTo>
                    <a:pt x="7" y="60"/>
                  </a:lnTo>
                  <a:lnTo>
                    <a:pt x="3" y="59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Freeform 43"/>
            <p:cNvSpPr>
              <a:spLocks/>
            </p:cNvSpPr>
            <p:nvPr/>
          </p:nvSpPr>
          <p:spPr bwMode="auto">
            <a:xfrm>
              <a:off x="2649538" y="509588"/>
              <a:ext cx="90488" cy="98425"/>
            </a:xfrm>
            <a:custGeom>
              <a:avLst/>
              <a:gdLst>
                <a:gd name="T0" fmla="*/ 2147483647 w 57"/>
                <a:gd name="T1" fmla="*/ 2147483647 h 62"/>
                <a:gd name="T2" fmla="*/ 2147483647 w 57"/>
                <a:gd name="T3" fmla="*/ 2147483647 h 62"/>
                <a:gd name="T4" fmla="*/ 0 w 57"/>
                <a:gd name="T5" fmla="*/ 2147483647 h 62"/>
                <a:gd name="T6" fmla="*/ 2147483647 w 57"/>
                <a:gd name="T7" fmla="*/ 2147483647 h 62"/>
                <a:gd name="T8" fmla="*/ 2147483647 w 57"/>
                <a:gd name="T9" fmla="*/ 2147483647 h 62"/>
                <a:gd name="T10" fmla="*/ 2147483647 w 57"/>
                <a:gd name="T11" fmla="*/ 2147483647 h 62"/>
                <a:gd name="T12" fmla="*/ 2147483647 w 57"/>
                <a:gd name="T13" fmla="*/ 2147483647 h 62"/>
                <a:gd name="T14" fmla="*/ 2147483647 w 57"/>
                <a:gd name="T15" fmla="*/ 2147483647 h 62"/>
                <a:gd name="T16" fmla="*/ 2147483647 w 57"/>
                <a:gd name="T17" fmla="*/ 0 h 62"/>
                <a:gd name="T18" fmla="*/ 2147483647 w 57"/>
                <a:gd name="T19" fmla="*/ 0 h 62"/>
                <a:gd name="T20" fmla="*/ 2147483647 w 57"/>
                <a:gd name="T21" fmla="*/ 0 h 62"/>
                <a:gd name="T22" fmla="*/ 2147483647 w 57"/>
                <a:gd name="T23" fmla="*/ 2147483647 h 62"/>
                <a:gd name="T24" fmla="*/ 2147483647 w 57"/>
                <a:gd name="T25" fmla="*/ 2147483647 h 62"/>
                <a:gd name="T26" fmla="*/ 2147483647 w 57"/>
                <a:gd name="T27" fmla="*/ 2147483647 h 62"/>
                <a:gd name="T28" fmla="*/ 2147483647 w 57"/>
                <a:gd name="T29" fmla="*/ 2147483647 h 62"/>
                <a:gd name="T30" fmla="*/ 2147483647 w 57"/>
                <a:gd name="T31" fmla="*/ 2147483647 h 62"/>
                <a:gd name="T32" fmla="*/ 2147483647 w 57"/>
                <a:gd name="T33" fmla="*/ 2147483647 h 62"/>
                <a:gd name="T34" fmla="*/ 2147483647 w 57"/>
                <a:gd name="T35" fmla="*/ 2147483647 h 62"/>
                <a:gd name="T36" fmla="*/ 2147483647 w 57"/>
                <a:gd name="T37" fmla="*/ 2147483647 h 62"/>
                <a:gd name="T38" fmla="*/ 2147483647 w 57"/>
                <a:gd name="T39" fmla="*/ 2147483647 h 62"/>
                <a:gd name="T40" fmla="*/ 2147483647 w 57"/>
                <a:gd name="T41" fmla="*/ 2147483647 h 62"/>
                <a:gd name="T42" fmla="*/ 2147483647 w 57"/>
                <a:gd name="T43" fmla="*/ 2147483647 h 62"/>
                <a:gd name="T44" fmla="*/ 2147483647 w 57"/>
                <a:gd name="T45" fmla="*/ 2147483647 h 62"/>
                <a:gd name="T46" fmla="*/ 2147483647 w 57"/>
                <a:gd name="T47" fmla="*/ 2147483647 h 62"/>
                <a:gd name="T48" fmla="*/ 2147483647 w 57"/>
                <a:gd name="T49" fmla="*/ 2147483647 h 6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7"/>
                <a:gd name="T76" fmla="*/ 0 h 62"/>
                <a:gd name="T77" fmla="*/ 57 w 57"/>
                <a:gd name="T78" fmla="*/ 62 h 6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7" h="62">
                  <a:moveTo>
                    <a:pt x="5" y="59"/>
                  </a:moveTo>
                  <a:lnTo>
                    <a:pt x="2" y="52"/>
                  </a:lnTo>
                  <a:lnTo>
                    <a:pt x="0" y="40"/>
                  </a:lnTo>
                  <a:lnTo>
                    <a:pt x="4" y="29"/>
                  </a:lnTo>
                  <a:lnTo>
                    <a:pt x="11" y="17"/>
                  </a:lnTo>
                  <a:lnTo>
                    <a:pt x="16" y="12"/>
                  </a:lnTo>
                  <a:lnTo>
                    <a:pt x="22" y="7"/>
                  </a:lnTo>
                  <a:lnTo>
                    <a:pt x="27" y="3"/>
                  </a:lnTo>
                  <a:lnTo>
                    <a:pt x="34" y="0"/>
                  </a:lnTo>
                  <a:lnTo>
                    <a:pt x="39" y="0"/>
                  </a:lnTo>
                  <a:lnTo>
                    <a:pt x="44" y="0"/>
                  </a:lnTo>
                  <a:lnTo>
                    <a:pt x="49" y="2"/>
                  </a:lnTo>
                  <a:lnTo>
                    <a:pt x="53" y="4"/>
                  </a:lnTo>
                  <a:lnTo>
                    <a:pt x="57" y="12"/>
                  </a:lnTo>
                  <a:lnTo>
                    <a:pt x="57" y="22"/>
                  </a:lnTo>
                  <a:lnTo>
                    <a:pt x="53" y="32"/>
                  </a:lnTo>
                  <a:lnTo>
                    <a:pt x="45" y="44"/>
                  </a:lnTo>
                  <a:lnTo>
                    <a:pt x="40" y="49"/>
                  </a:lnTo>
                  <a:lnTo>
                    <a:pt x="35" y="54"/>
                  </a:lnTo>
                  <a:lnTo>
                    <a:pt x="30" y="58"/>
                  </a:lnTo>
                  <a:lnTo>
                    <a:pt x="23" y="61"/>
                  </a:lnTo>
                  <a:lnTo>
                    <a:pt x="18" y="62"/>
                  </a:lnTo>
                  <a:lnTo>
                    <a:pt x="13" y="62"/>
                  </a:lnTo>
                  <a:lnTo>
                    <a:pt x="9" y="61"/>
                  </a:lnTo>
                  <a:lnTo>
                    <a:pt x="5" y="59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Freeform 44"/>
            <p:cNvSpPr>
              <a:spLocks/>
            </p:cNvSpPr>
            <p:nvPr/>
          </p:nvSpPr>
          <p:spPr bwMode="auto">
            <a:xfrm>
              <a:off x="2474913" y="365125"/>
              <a:ext cx="88900" cy="98425"/>
            </a:xfrm>
            <a:custGeom>
              <a:avLst/>
              <a:gdLst>
                <a:gd name="T0" fmla="*/ 2147483647 w 56"/>
                <a:gd name="T1" fmla="*/ 2147483647 h 62"/>
                <a:gd name="T2" fmla="*/ 0 w 56"/>
                <a:gd name="T3" fmla="*/ 2147483647 h 62"/>
                <a:gd name="T4" fmla="*/ 0 w 56"/>
                <a:gd name="T5" fmla="*/ 2147483647 h 62"/>
                <a:gd name="T6" fmla="*/ 2147483647 w 56"/>
                <a:gd name="T7" fmla="*/ 2147483647 h 62"/>
                <a:gd name="T8" fmla="*/ 2147483647 w 56"/>
                <a:gd name="T9" fmla="*/ 2147483647 h 62"/>
                <a:gd name="T10" fmla="*/ 2147483647 w 56"/>
                <a:gd name="T11" fmla="*/ 2147483647 h 62"/>
                <a:gd name="T12" fmla="*/ 2147483647 w 56"/>
                <a:gd name="T13" fmla="*/ 2147483647 h 62"/>
                <a:gd name="T14" fmla="*/ 2147483647 w 56"/>
                <a:gd name="T15" fmla="*/ 2147483647 h 62"/>
                <a:gd name="T16" fmla="*/ 2147483647 w 56"/>
                <a:gd name="T17" fmla="*/ 2147483647 h 62"/>
                <a:gd name="T18" fmla="*/ 2147483647 w 56"/>
                <a:gd name="T19" fmla="*/ 0 h 62"/>
                <a:gd name="T20" fmla="*/ 2147483647 w 56"/>
                <a:gd name="T21" fmla="*/ 0 h 62"/>
                <a:gd name="T22" fmla="*/ 2147483647 w 56"/>
                <a:gd name="T23" fmla="*/ 2147483647 h 62"/>
                <a:gd name="T24" fmla="*/ 2147483647 w 56"/>
                <a:gd name="T25" fmla="*/ 2147483647 h 62"/>
                <a:gd name="T26" fmla="*/ 2147483647 w 56"/>
                <a:gd name="T27" fmla="*/ 2147483647 h 62"/>
                <a:gd name="T28" fmla="*/ 2147483647 w 56"/>
                <a:gd name="T29" fmla="*/ 2147483647 h 62"/>
                <a:gd name="T30" fmla="*/ 2147483647 w 56"/>
                <a:gd name="T31" fmla="*/ 2147483647 h 62"/>
                <a:gd name="T32" fmla="*/ 2147483647 w 56"/>
                <a:gd name="T33" fmla="*/ 2147483647 h 62"/>
                <a:gd name="T34" fmla="*/ 2147483647 w 56"/>
                <a:gd name="T35" fmla="*/ 2147483647 h 62"/>
                <a:gd name="T36" fmla="*/ 2147483647 w 56"/>
                <a:gd name="T37" fmla="*/ 2147483647 h 62"/>
                <a:gd name="T38" fmla="*/ 2147483647 w 56"/>
                <a:gd name="T39" fmla="*/ 2147483647 h 62"/>
                <a:gd name="T40" fmla="*/ 2147483647 w 56"/>
                <a:gd name="T41" fmla="*/ 2147483647 h 62"/>
                <a:gd name="T42" fmla="*/ 2147483647 w 56"/>
                <a:gd name="T43" fmla="*/ 2147483647 h 62"/>
                <a:gd name="T44" fmla="*/ 2147483647 w 56"/>
                <a:gd name="T45" fmla="*/ 2147483647 h 62"/>
                <a:gd name="T46" fmla="*/ 2147483647 w 56"/>
                <a:gd name="T47" fmla="*/ 2147483647 h 62"/>
                <a:gd name="T48" fmla="*/ 2147483647 w 56"/>
                <a:gd name="T49" fmla="*/ 2147483647 h 6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6"/>
                <a:gd name="T76" fmla="*/ 0 h 62"/>
                <a:gd name="T77" fmla="*/ 56 w 56"/>
                <a:gd name="T78" fmla="*/ 62 h 6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6" h="62">
                  <a:moveTo>
                    <a:pt x="4" y="59"/>
                  </a:moveTo>
                  <a:lnTo>
                    <a:pt x="0" y="52"/>
                  </a:lnTo>
                  <a:lnTo>
                    <a:pt x="0" y="40"/>
                  </a:lnTo>
                  <a:lnTo>
                    <a:pt x="4" y="29"/>
                  </a:lnTo>
                  <a:lnTo>
                    <a:pt x="12" y="17"/>
                  </a:lnTo>
                  <a:lnTo>
                    <a:pt x="17" y="12"/>
                  </a:lnTo>
                  <a:lnTo>
                    <a:pt x="22" y="8"/>
                  </a:lnTo>
                  <a:lnTo>
                    <a:pt x="27" y="4"/>
                  </a:lnTo>
                  <a:lnTo>
                    <a:pt x="33" y="2"/>
                  </a:lnTo>
                  <a:lnTo>
                    <a:pt x="39" y="0"/>
                  </a:lnTo>
                  <a:lnTo>
                    <a:pt x="44" y="0"/>
                  </a:lnTo>
                  <a:lnTo>
                    <a:pt x="48" y="2"/>
                  </a:lnTo>
                  <a:lnTo>
                    <a:pt x="51" y="4"/>
                  </a:lnTo>
                  <a:lnTo>
                    <a:pt x="56" y="12"/>
                  </a:lnTo>
                  <a:lnTo>
                    <a:pt x="56" y="22"/>
                  </a:lnTo>
                  <a:lnTo>
                    <a:pt x="54" y="34"/>
                  </a:lnTo>
                  <a:lnTo>
                    <a:pt x="46" y="47"/>
                  </a:lnTo>
                  <a:lnTo>
                    <a:pt x="41" y="52"/>
                  </a:lnTo>
                  <a:lnTo>
                    <a:pt x="36" y="56"/>
                  </a:lnTo>
                  <a:lnTo>
                    <a:pt x="31" y="58"/>
                  </a:lnTo>
                  <a:lnTo>
                    <a:pt x="24" y="61"/>
                  </a:lnTo>
                  <a:lnTo>
                    <a:pt x="19" y="62"/>
                  </a:lnTo>
                  <a:lnTo>
                    <a:pt x="14" y="62"/>
                  </a:lnTo>
                  <a:lnTo>
                    <a:pt x="9" y="61"/>
                  </a:lnTo>
                  <a:lnTo>
                    <a:pt x="4" y="59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Freeform 45"/>
            <p:cNvSpPr>
              <a:spLocks/>
            </p:cNvSpPr>
            <p:nvPr/>
          </p:nvSpPr>
          <p:spPr bwMode="auto">
            <a:xfrm>
              <a:off x="2886075" y="508000"/>
              <a:ext cx="150813" cy="157163"/>
            </a:xfrm>
            <a:custGeom>
              <a:avLst/>
              <a:gdLst>
                <a:gd name="T0" fmla="*/ 0 w 95"/>
                <a:gd name="T1" fmla="*/ 2147483647 h 99"/>
                <a:gd name="T2" fmla="*/ 2147483647 w 95"/>
                <a:gd name="T3" fmla="*/ 2147483647 h 99"/>
                <a:gd name="T4" fmla="*/ 2147483647 w 95"/>
                <a:gd name="T5" fmla="*/ 2147483647 h 99"/>
                <a:gd name="T6" fmla="*/ 2147483647 w 95"/>
                <a:gd name="T7" fmla="*/ 2147483647 h 99"/>
                <a:gd name="T8" fmla="*/ 2147483647 w 95"/>
                <a:gd name="T9" fmla="*/ 2147483647 h 99"/>
                <a:gd name="T10" fmla="*/ 2147483647 w 95"/>
                <a:gd name="T11" fmla="*/ 2147483647 h 99"/>
                <a:gd name="T12" fmla="*/ 2147483647 w 95"/>
                <a:gd name="T13" fmla="*/ 2147483647 h 99"/>
                <a:gd name="T14" fmla="*/ 2147483647 w 95"/>
                <a:gd name="T15" fmla="*/ 2147483647 h 99"/>
                <a:gd name="T16" fmla="*/ 2147483647 w 95"/>
                <a:gd name="T17" fmla="*/ 2147483647 h 99"/>
                <a:gd name="T18" fmla="*/ 2147483647 w 95"/>
                <a:gd name="T19" fmla="*/ 2147483647 h 99"/>
                <a:gd name="T20" fmla="*/ 2147483647 w 95"/>
                <a:gd name="T21" fmla="*/ 2147483647 h 99"/>
                <a:gd name="T22" fmla="*/ 2147483647 w 95"/>
                <a:gd name="T23" fmla="*/ 2147483647 h 99"/>
                <a:gd name="T24" fmla="*/ 2147483647 w 95"/>
                <a:gd name="T25" fmla="*/ 2147483647 h 99"/>
                <a:gd name="T26" fmla="*/ 2147483647 w 95"/>
                <a:gd name="T27" fmla="*/ 2147483647 h 99"/>
                <a:gd name="T28" fmla="*/ 2147483647 w 95"/>
                <a:gd name="T29" fmla="*/ 2147483647 h 99"/>
                <a:gd name="T30" fmla="*/ 2147483647 w 95"/>
                <a:gd name="T31" fmla="*/ 2147483647 h 99"/>
                <a:gd name="T32" fmla="*/ 2147483647 w 95"/>
                <a:gd name="T33" fmla="*/ 2147483647 h 99"/>
                <a:gd name="T34" fmla="*/ 2147483647 w 95"/>
                <a:gd name="T35" fmla="*/ 2147483647 h 99"/>
                <a:gd name="T36" fmla="*/ 2147483647 w 95"/>
                <a:gd name="T37" fmla="*/ 2147483647 h 99"/>
                <a:gd name="T38" fmla="*/ 2147483647 w 95"/>
                <a:gd name="T39" fmla="*/ 2147483647 h 99"/>
                <a:gd name="T40" fmla="*/ 2147483647 w 95"/>
                <a:gd name="T41" fmla="*/ 2147483647 h 99"/>
                <a:gd name="T42" fmla="*/ 2147483647 w 95"/>
                <a:gd name="T43" fmla="*/ 2147483647 h 99"/>
                <a:gd name="T44" fmla="*/ 2147483647 w 95"/>
                <a:gd name="T45" fmla="*/ 0 h 99"/>
                <a:gd name="T46" fmla="*/ 2147483647 w 95"/>
                <a:gd name="T47" fmla="*/ 2147483647 h 99"/>
                <a:gd name="T48" fmla="*/ 2147483647 w 95"/>
                <a:gd name="T49" fmla="*/ 2147483647 h 99"/>
                <a:gd name="T50" fmla="*/ 2147483647 w 95"/>
                <a:gd name="T51" fmla="*/ 2147483647 h 99"/>
                <a:gd name="T52" fmla="*/ 2147483647 w 95"/>
                <a:gd name="T53" fmla="*/ 2147483647 h 99"/>
                <a:gd name="T54" fmla="*/ 2147483647 w 95"/>
                <a:gd name="T55" fmla="*/ 2147483647 h 99"/>
                <a:gd name="T56" fmla="*/ 0 w 95"/>
                <a:gd name="T57" fmla="*/ 2147483647 h 9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5"/>
                <a:gd name="T88" fmla="*/ 0 h 99"/>
                <a:gd name="T89" fmla="*/ 95 w 95"/>
                <a:gd name="T90" fmla="*/ 99 h 9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5" h="99">
                  <a:moveTo>
                    <a:pt x="0" y="44"/>
                  </a:moveTo>
                  <a:lnTo>
                    <a:pt x="2" y="42"/>
                  </a:lnTo>
                  <a:lnTo>
                    <a:pt x="8" y="39"/>
                  </a:lnTo>
                  <a:lnTo>
                    <a:pt x="15" y="35"/>
                  </a:lnTo>
                  <a:lnTo>
                    <a:pt x="25" y="30"/>
                  </a:lnTo>
                  <a:lnTo>
                    <a:pt x="36" y="26"/>
                  </a:lnTo>
                  <a:lnTo>
                    <a:pt x="47" y="26"/>
                  </a:lnTo>
                  <a:lnTo>
                    <a:pt x="56" y="28"/>
                  </a:lnTo>
                  <a:lnTo>
                    <a:pt x="64" y="35"/>
                  </a:lnTo>
                  <a:lnTo>
                    <a:pt x="70" y="53"/>
                  </a:lnTo>
                  <a:lnTo>
                    <a:pt x="68" y="71"/>
                  </a:lnTo>
                  <a:lnTo>
                    <a:pt x="59" y="86"/>
                  </a:lnTo>
                  <a:lnTo>
                    <a:pt x="47" y="99"/>
                  </a:lnTo>
                  <a:lnTo>
                    <a:pt x="51" y="96"/>
                  </a:lnTo>
                  <a:lnTo>
                    <a:pt x="59" y="90"/>
                  </a:lnTo>
                  <a:lnTo>
                    <a:pt x="69" y="81"/>
                  </a:lnTo>
                  <a:lnTo>
                    <a:pt x="81" y="69"/>
                  </a:lnTo>
                  <a:lnTo>
                    <a:pt x="90" y="55"/>
                  </a:lnTo>
                  <a:lnTo>
                    <a:pt x="95" y="40"/>
                  </a:lnTo>
                  <a:lnTo>
                    <a:pt x="92" y="26"/>
                  </a:lnTo>
                  <a:lnTo>
                    <a:pt x="82" y="10"/>
                  </a:lnTo>
                  <a:lnTo>
                    <a:pt x="65" y="1"/>
                  </a:lnTo>
                  <a:lnTo>
                    <a:pt x="51" y="0"/>
                  </a:lnTo>
                  <a:lnTo>
                    <a:pt x="37" y="4"/>
                  </a:lnTo>
                  <a:lnTo>
                    <a:pt x="24" y="13"/>
                  </a:lnTo>
                  <a:lnTo>
                    <a:pt x="14" y="23"/>
                  </a:lnTo>
                  <a:lnTo>
                    <a:pt x="6" y="33"/>
                  </a:lnTo>
                  <a:lnTo>
                    <a:pt x="1" y="41"/>
                  </a:lnTo>
                  <a:lnTo>
                    <a:pt x="0" y="4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Freeform 46"/>
            <p:cNvSpPr>
              <a:spLocks/>
            </p:cNvSpPr>
            <p:nvPr/>
          </p:nvSpPr>
          <p:spPr bwMode="auto">
            <a:xfrm>
              <a:off x="2692400" y="403225"/>
              <a:ext cx="152400" cy="153988"/>
            </a:xfrm>
            <a:custGeom>
              <a:avLst/>
              <a:gdLst>
                <a:gd name="T0" fmla="*/ 0 w 96"/>
                <a:gd name="T1" fmla="*/ 2147483647 h 97"/>
                <a:gd name="T2" fmla="*/ 2147483647 w 96"/>
                <a:gd name="T3" fmla="*/ 2147483647 h 97"/>
                <a:gd name="T4" fmla="*/ 2147483647 w 96"/>
                <a:gd name="T5" fmla="*/ 2147483647 h 97"/>
                <a:gd name="T6" fmla="*/ 2147483647 w 96"/>
                <a:gd name="T7" fmla="*/ 2147483647 h 97"/>
                <a:gd name="T8" fmla="*/ 2147483647 w 96"/>
                <a:gd name="T9" fmla="*/ 2147483647 h 97"/>
                <a:gd name="T10" fmla="*/ 2147483647 w 96"/>
                <a:gd name="T11" fmla="*/ 2147483647 h 97"/>
                <a:gd name="T12" fmla="*/ 2147483647 w 96"/>
                <a:gd name="T13" fmla="*/ 2147483647 h 97"/>
                <a:gd name="T14" fmla="*/ 2147483647 w 96"/>
                <a:gd name="T15" fmla="*/ 2147483647 h 97"/>
                <a:gd name="T16" fmla="*/ 2147483647 w 96"/>
                <a:gd name="T17" fmla="*/ 2147483647 h 97"/>
                <a:gd name="T18" fmla="*/ 2147483647 w 96"/>
                <a:gd name="T19" fmla="*/ 2147483647 h 97"/>
                <a:gd name="T20" fmla="*/ 2147483647 w 96"/>
                <a:gd name="T21" fmla="*/ 2147483647 h 97"/>
                <a:gd name="T22" fmla="*/ 2147483647 w 96"/>
                <a:gd name="T23" fmla="*/ 2147483647 h 97"/>
                <a:gd name="T24" fmla="*/ 2147483647 w 96"/>
                <a:gd name="T25" fmla="*/ 2147483647 h 97"/>
                <a:gd name="T26" fmla="*/ 2147483647 w 96"/>
                <a:gd name="T27" fmla="*/ 2147483647 h 97"/>
                <a:gd name="T28" fmla="*/ 2147483647 w 96"/>
                <a:gd name="T29" fmla="*/ 2147483647 h 97"/>
                <a:gd name="T30" fmla="*/ 2147483647 w 96"/>
                <a:gd name="T31" fmla="*/ 2147483647 h 97"/>
                <a:gd name="T32" fmla="*/ 2147483647 w 96"/>
                <a:gd name="T33" fmla="*/ 2147483647 h 97"/>
                <a:gd name="T34" fmla="*/ 2147483647 w 96"/>
                <a:gd name="T35" fmla="*/ 2147483647 h 97"/>
                <a:gd name="T36" fmla="*/ 2147483647 w 96"/>
                <a:gd name="T37" fmla="*/ 2147483647 h 97"/>
                <a:gd name="T38" fmla="*/ 2147483647 w 96"/>
                <a:gd name="T39" fmla="*/ 2147483647 h 97"/>
                <a:gd name="T40" fmla="*/ 2147483647 w 96"/>
                <a:gd name="T41" fmla="*/ 2147483647 h 97"/>
                <a:gd name="T42" fmla="*/ 2147483647 w 96"/>
                <a:gd name="T43" fmla="*/ 2147483647 h 97"/>
                <a:gd name="T44" fmla="*/ 2147483647 w 96"/>
                <a:gd name="T45" fmla="*/ 0 h 97"/>
                <a:gd name="T46" fmla="*/ 2147483647 w 96"/>
                <a:gd name="T47" fmla="*/ 2147483647 h 97"/>
                <a:gd name="T48" fmla="*/ 2147483647 w 96"/>
                <a:gd name="T49" fmla="*/ 2147483647 h 97"/>
                <a:gd name="T50" fmla="*/ 2147483647 w 96"/>
                <a:gd name="T51" fmla="*/ 2147483647 h 97"/>
                <a:gd name="T52" fmla="*/ 2147483647 w 96"/>
                <a:gd name="T53" fmla="*/ 2147483647 h 97"/>
                <a:gd name="T54" fmla="*/ 2147483647 w 96"/>
                <a:gd name="T55" fmla="*/ 2147483647 h 97"/>
                <a:gd name="T56" fmla="*/ 0 w 96"/>
                <a:gd name="T57" fmla="*/ 2147483647 h 9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97"/>
                <a:gd name="T89" fmla="*/ 96 w 96"/>
                <a:gd name="T90" fmla="*/ 97 h 9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97">
                  <a:moveTo>
                    <a:pt x="0" y="44"/>
                  </a:moveTo>
                  <a:lnTo>
                    <a:pt x="3" y="43"/>
                  </a:lnTo>
                  <a:lnTo>
                    <a:pt x="8" y="39"/>
                  </a:lnTo>
                  <a:lnTo>
                    <a:pt x="17" y="35"/>
                  </a:lnTo>
                  <a:lnTo>
                    <a:pt x="27" y="30"/>
                  </a:lnTo>
                  <a:lnTo>
                    <a:pt x="37" y="26"/>
                  </a:lnTo>
                  <a:lnTo>
                    <a:pt x="49" y="26"/>
                  </a:lnTo>
                  <a:lnTo>
                    <a:pt x="58" y="29"/>
                  </a:lnTo>
                  <a:lnTo>
                    <a:pt x="65" y="35"/>
                  </a:lnTo>
                  <a:lnTo>
                    <a:pt x="72" y="52"/>
                  </a:lnTo>
                  <a:lnTo>
                    <a:pt x="69" y="69"/>
                  </a:lnTo>
                  <a:lnTo>
                    <a:pt x="60" y="84"/>
                  </a:lnTo>
                  <a:lnTo>
                    <a:pt x="49" y="97"/>
                  </a:lnTo>
                  <a:lnTo>
                    <a:pt x="53" y="94"/>
                  </a:lnTo>
                  <a:lnTo>
                    <a:pt x="60" y="89"/>
                  </a:lnTo>
                  <a:lnTo>
                    <a:pt x="71" y="80"/>
                  </a:lnTo>
                  <a:lnTo>
                    <a:pt x="82" y="69"/>
                  </a:lnTo>
                  <a:lnTo>
                    <a:pt x="91" y="55"/>
                  </a:lnTo>
                  <a:lnTo>
                    <a:pt x="96" y="41"/>
                  </a:lnTo>
                  <a:lnTo>
                    <a:pt x="94" y="25"/>
                  </a:lnTo>
                  <a:lnTo>
                    <a:pt x="83" y="10"/>
                  </a:lnTo>
                  <a:lnTo>
                    <a:pt x="68" y="1"/>
                  </a:lnTo>
                  <a:lnTo>
                    <a:pt x="53" y="0"/>
                  </a:lnTo>
                  <a:lnTo>
                    <a:pt x="39" y="3"/>
                  </a:lnTo>
                  <a:lnTo>
                    <a:pt x="27" y="12"/>
                  </a:lnTo>
                  <a:lnTo>
                    <a:pt x="16" y="24"/>
                  </a:lnTo>
                  <a:lnTo>
                    <a:pt x="8" y="34"/>
                  </a:lnTo>
                  <a:lnTo>
                    <a:pt x="1" y="42"/>
                  </a:lnTo>
                  <a:lnTo>
                    <a:pt x="0" y="4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Freeform 47"/>
            <p:cNvSpPr>
              <a:spLocks/>
            </p:cNvSpPr>
            <p:nvPr/>
          </p:nvSpPr>
          <p:spPr bwMode="auto">
            <a:xfrm>
              <a:off x="2513013" y="273050"/>
              <a:ext cx="153988" cy="155575"/>
            </a:xfrm>
            <a:custGeom>
              <a:avLst/>
              <a:gdLst>
                <a:gd name="T0" fmla="*/ 0 w 97"/>
                <a:gd name="T1" fmla="*/ 2147483647 h 98"/>
                <a:gd name="T2" fmla="*/ 2147483647 w 97"/>
                <a:gd name="T3" fmla="*/ 2147483647 h 98"/>
                <a:gd name="T4" fmla="*/ 2147483647 w 97"/>
                <a:gd name="T5" fmla="*/ 2147483647 h 98"/>
                <a:gd name="T6" fmla="*/ 2147483647 w 97"/>
                <a:gd name="T7" fmla="*/ 2147483647 h 98"/>
                <a:gd name="T8" fmla="*/ 2147483647 w 97"/>
                <a:gd name="T9" fmla="*/ 2147483647 h 98"/>
                <a:gd name="T10" fmla="*/ 2147483647 w 97"/>
                <a:gd name="T11" fmla="*/ 2147483647 h 98"/>
                <a:gd name="T12" fmla="*/ 2147483647 w 97"/>
                <a:gd name="T13" fmla="*/ 2147483647 h 98"/>
                <a:gd name="T14" fmla="*/ 2147483647 w 97"/>
                <a:gd name="T15" fmla="*/ 2147483647 h 98"/>
                <a:gd name="T16" fmla="*/ 2147483647 w 97"/>
                <a:gd name="T17" fmla="*/ 2147483647 h 98"/>
                <a:gd name="T18" fmla="*/ 2147483647 w 97"/>
                <a:gd name="T19" fmla="*/ 2147483647 h 98"/>
                <a:gd name="T20" fmla="*/ 2147483647 w 97"/>
                <a:gd name="T21" fmla="*/ 2147483647 h 98"/>
                <a:gd name="T22" fmla="*/ 2147483647 w 97"/>
                <a:gd name="T23" fmla="*/ 2147483647 h 98"/>
                <a:gd name="T24" fmla="*/ 2147483647 w 97"/>
                <a:gd name="T25" fmla="*/ 2147483647 h 98"/>
                <a:gd name="T26" fmla="*/ 2147483647 w 97"/>
                <a:gd name="T27" fmla="*/ 2147483647 h 98"/>
                <a:gd name="T28" fmla="*/ 2147483647 w 97"/>
                <a:gd name="T29" fmla="*/ 2147483647 h 98"/>
                <a:gd name="T30" fmla="*/ 2147483647 w 97"/>
                <a:gd name="T31" fmla="*/ 2147483647 h 98"/>
                <a:gd name="T32" fmla="*/ 2147483647 w 97"/>
                <a:gd name="T33" fmla="*/ 2147483647 h 98"/>
                <a:gd name="T34" fmla="*/ 2147483647 w 97"/>
                <a:gd name="T35" fmla="*/ 2147483647 h 98"/>
                <a:gd name="T36" fmla="*/ 2147483647 w 97"/>
                <a:gd name="T37" fmla="*/ 2147483647 h 98"/>
                <a:gd name="T38" fmla="*/ 2147483647 w 97"/>
                <a:gd name="T39" fmla="*/ 2147483647 h 98"/>
                <a:gd name="T40" fmla="*/ 2147483647 w 97"/>
                <a:gd name="T41" fmla="*/ 2147483647 h 98"/>
                <a:gd name="T42" fmla="*/ 2147483647 w 97"/>
                <a:gd name="T43" fmla="*/ 2147483647 h 98"/>
                <a:gd name="T44" fmla="*/ 2147483647 w 97"/>
                <a:gd name="T45" fmla="*/ 0 h 98"/>
                <a:gd name="T46" fmla="*/ 2147483647 w 97"/>
                <a:gd name="T47" fmla="*/ 2147483647 h 98"/>
                <a:gd name="T48" fmla="*/ 2147483647 w 97"/>
                <a:gd name="T49" fmla="*/ 2147483647 h 98"/>
                <a:gd name="T50" fmla="*/ 2147483647 w 97"/>
                <a:gd name="T51" fmla="*/ 2147483647 h 98"/>
                <a:gd name="T52" fmla="*/ 2147483647 w 97"/>
                <a:gd name="T53" fmla="*/ 2147483647 h 98"/>
                <a:gd name="T54" fmla="*/ 2147483647 w 97"/>
                <a:gd name="T55" fmla="*/ 2147483647 h 98"/>
                <a:gd name="T56" fmla="*/ 0 w 97"/>
                <a:gd name="T57" fmla="*/ 2147483647 h 9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7"/>
                <a:gd name="T88" fmla="*/ 0 h 98"/>
                <a:gd name="T89" fmla="*/ 97 w 97"/>
                <a:gd name="T90" fmla="*/ 98 h 9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7" h="98">
                  <a:moveTo>
                    <a:pt x="0" y="44"/>
                  </a:moveTo>
                  <a:lnTo>
                    <a:pt x="3" y="43"/>
                  </a:lnTo>
                  <a:lnTo>
                    <a:pt x="8" y="39"/>
                  </a:lnTo>
                  <a:lnTo>
                    <a:pt x="17" y="35"/>
                  </a:lnTo>
                  <a:lnTo>
                    <a:pt x="27" y="30"/>
                  </a:lnTo>
                  <a:lnTo>
                    <a:pt x="38" y="28"/>
                  </a:lnTo>
                  <a:lnTo>
                    <a:pt x="48" y="26"/>
                  </a:lnTo>
                  <a:lnTo>
                    <a:pt x="57" y="29"/>
                  </a:lnTo>
                  <a:lnTo>
                    <a:pt x="64" y="37"/>
                  </a:lnTo>
                  <a:lnTo>
                    <a:pt x="71" y="55"/>
                  </a:lnTo>
                  <a:lnTo>
                    <a:pt x="68" y="71"/>
                  </a:lnTo>
                  <a:lnTo>
                    <a:pt x="61" y="85"/>
                  </a:lnTo>
                  <a:lnTo>
                    <a:pt x="49" y="98"/>
                  </a:lnTo>
                  <a:lnTo>
                    <a:pt x="53" y="96"/>
                  </a:lnTo>
                  <a:lnTo>
                    <a:pt x="61" y="91"/>
                  </a:lnTo>
                  <a:lnTo>
                    <a:pt x="71" y="80"/>
                  </a:lnTo>
                  <a:lnTo>
                    <a:pt x="82" y="69"/>
                  </a:lnTo>
                  <a:lnTo>
                    <a:pt x="91" y="56"/>
                  </a:lnTo>
                  <a:lnTo>
                    <a:pt x="97" y="41"/>
                  </a:lnTo>
                  <a:lnTo>
                    <a:pt x="94" y="26"/>
                  </a:lnTo>
                  <a:lnTo>
                    <a:pt x="84" y="11"/>
                  </a:lnTo>
                  <a:lnTo>
                    <a:pt x="67" y="2"/>
                  </a:lnTo>
                  <a:lnTo>
                    <a:pt x="53" y="0"/>
                  </a:lnTo>
                  <a:lnTo>
                    <a:pt x="38" y="5"/>
                  </a:lnTo>
                  <a:lnTo>
                    <a:pt x="26" y="14"/>
                  </a:lnTo>
                  <a:lnTo>
                    <a:pt x="16" y="24"/>
                  </a:lnTo>
                  <a:lnTo>
                    <a:pt x="7" y="34"/>
                  </a:lnTo>
                  <a:lnTo>
                    <a:pt x="2" y="42"/>
                  </a:lnTo>
                  <a:lnTo>
                    <a:pt x="0" y="4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Freeform 48"/>
            <p:cNvSpPr>
              <a:spLocks/>
            </p:cNvSpPr>
            <p:nvPr/>
          </p:nvSpPr>
          <p:spPr bwMode="auto">
            <a:xfrm>
              <a:off x="3379788" y="1057275"/>
              <a:ext cx="95250" cy="112713"/>
            </a:xfrm>
            <a:custGeom>
              <a:avLst/>
              <a:gdLst>
                <a:gd name="T0" fmla="*/ 2147483647 w 60"/>
                <a:gd name="T1" fmla="*/ 0 h 71"/>
                <a:gd name="T2" fmla="*/ 2147483647 w 60"/>
                <a:gd name="T3" fmla="*/ 2147483647 h 71"/>
                <a:gd name="T4" fmla="*/ 2147483647 w 60"/>
                <a:gd name="T5" fmla="*/ 2147483647 h 71"/>
                <a:gd name="T6" fmla="*/ 2147483647 w 60"/>
                <a:gd name="T7" fmla="*/ 2147483647 h 71"/>
                <a:gd name="T8" fmla="*/ 2147483647 w 60"/>
                <a:gd name="T9" fmla="*/ 2147483647 h 71"/>
                <a:gd name="T10" fmla="*/ 2147483647 w 60"/>
                <a:gd name="T11" fmla="*/ 2147483647 h 71"/>
                <a:gd name="T12" fmla="*/ 2147483647 w 60"/>
                <a:gd name="T13" fmla="*/ 2147483647 h 71"/>
                <a:gd name="T14" fmla="*/ 2147483647 w 60"/>
                <a:gd name="T15" fmla="*/ 2147483647 h 71"/>
                <a:gd name="T16" fmla="*/ 2147483647 w 60"/>
                <a:gd name="T17" fmla="*/ 2147483647 h 71"/>
                <a:gd name="T18" fmla="*/ 0 w 60"/>
                <a:gd name="T19" fmla="*/ 2147483647 h 71"/>
                <a:gd name="T20" fmla="*/ 2147483647 w 60"/>
                <a:gd name="T21" fmla="*/ 0 h 7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0"/>
                <a:gd name="T34" fmla="*/ 0 h 71"/>
                <a:gd name="T35" fmla="*/ 60 w 60"/>
                <a:gd name="T36" fmla="*/ 71 h 7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0" h="71">
                  <a:moveTo>
                    <a:pt x="60" y="0"/>
                  </a:moveTo>
                  <a:lnTo>
                    <a:pt x="55" y="71"/>
                  </a:lnTo>
                  <a:lnTo>
                    <a:pt x="54" y="71"/>
                  </a:lnTo>
                  <a:lnTo>
                    <a:pt x="50" y="68"/>
                  </a:lnTo>
                  <a:lnTo>
                    <a:pt x="44" y="64"/>
                  </a:lnTo>
                  <a:lnTo>
                    <a:pt x="36" y="59"/>
                  </a:lnTo>
                  <a:lnTo>
                    <a:pt x="27" y="53"/>
                  </a:lnTo>
                  <a:lnTo>
                    <a:pt x="17" y="45"/>
                  </a:lnTo>
                  <a:lnTo>
                    <a:pt x="8" y="35"/>
                  </a:lnTo>
                  <a:lnTo>
                    <a:pt x="0" y="22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Freeform 49"/>
            <p:cNvSpPr>
              <a:spLocks/>
            </p:cNvSpPr>
            <p:nvPr/>
          </p:nvSpPr>
          <p:spPr bwMode="auto">
            <a:xfrm>
              <a:off x="3538538" y="1122363"/>
              <a:ext cx="109538" cy="107950"/>
            </a:xfrm>
            <a:custGeom>
              <a:avLst/>
              <a:gdLst>
                <a:gd name="T0" fmla="*/ 2147483647 w 69"/>
                <a:gd name="T1" fmla="*/ 0 h 68"/>
                <a:gd name="T2" fmla="*/ 2147483647 w 69"/>
                <a:gd name="T3" fmla="*/ 2147483647 h 68"/>
                <a:gd name="T4" fmla="*/ 2147483647 w 69"/>
                <a:gd name="T5" fmla="*/ 2147483647 h 68"/>
                <a:gd name="T6" fmla="*/ 2147483647 w 69"/>
                <a:gd name="T7" fmla="*/ 2147483647 h 68"/>
                <a:gd name="T8" fmla="*/ 2147483647 w 69"/>
                <a:gd name="T9" fmla="*/ 2147483647 h 68"/>
                <a:gd name="T10" fmla="*/ 2147483647 w 69"/>
                <a:gd name="T11" fmla="*/ 2147483647 h 68"/>
                <a:gd name="T12" fmla="*/ 2147483647 w 69"/>
                <a:gd name="T13" fmla="*/ 2147483647 h 68"/>
                <a:gd name="T14" fmla="*/ 2147483647 w 69"/>
                <a:gd name="T15" fmla="*/ 2147483647 h 68"/>
                <a:gd name="T16" fmla="*/ 2147483647 w 69"/>
                <a:gd name="T17" fmla="*/ 2147483647 h 68"/>
                <a:gd name="T18" fmla="*/ 0 w 69"/>
                <a:gd name="T19" fmla="*/ 2147483647 h 68"/>
                <a:gd name="T20" fmla="*/ 2147483647 w 69"/>
                <a:gd name="T21" fmla="*/ 0 h 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9"/>
                <a:gd name="T34" fmla="*/ 0 h 68"/>
                <a:gd name="T35" fmla="*/ 69 w 69"/>
                <a:gd name="T36" fmla="*/ 68 h 6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9" h="68">
                  <a:moveTo>
                    <a:pt x="46" y="0"/>
                  </a:moveTo>
                  <a:lnTo>
                    <a:pt x="69" y="67"/>
                  </a:lnTo>
                  <a:lnTo>
                    <a:pt x="68" y="67"/>
                  </a:lnTo>
                  <a:lnTo>
                    <a:pt x="63" y="67"/>
                  </a:lnTo>
                  <a:lnTo>
                    <a:pt x="56" y="68"/>
                  </a:lnTo>
                  <a:lnTo>
                    <a:pt x="47" y="67"/>
                  </a:lnTo>
                  <a:lnTo>
                    <a:pt x="37" y="65"/>
                  </a:lnTo>
                  <a:lnTo>
                    <a:pt x="26" y="62"/>
                  </a:lnTo>
                  <a:lnTo>
                    <a:pt x="13" y="55"/>
                  </a:lnTo>
                  <a:lnTo>
                    <a:pt x="0" y="47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Freeform 50"/>
            <p:cNvSpPr>
              <a:spLocks/>
            </p:cNvSpPr>
            <p:nvPr/>
          </p:nvSpPr>
          <p:spPr bwMode="auto">
            <a:xfrm>
              <a:off x="3746500" y="1120775"/>
              <a:ext cx="115888" cy="103188"/>
            </a:xfrm>
            <a:custGeom>
              <a:avLst/>
              <a:gdLst>
                <a:gd name="T0" fmla="*/ 2147483647 w 73"/>
                <a:gd name="T1" fmla="*/ 0 h 65"/>
                <a:gd name="T2" fmla="*/ 2147483647 w 73"/>
                <a:gd name="T3" fmla="*/ 2147483647 h 65"/>
                <a:gd name="T4" fmla="*/ 2147483647 w 73"/>
                <a:gd name="T5" fmla="*/ 2147483647 h 65"/>
                <a:gd name="T6" fmla="*/ 2147483647 w 73"/>
                <a:gd name="T7" fmla="*/ 2147483647 h 65"/>
                <a:gd name="T8" fmla="*/ 2147483647 w 73"/>
                <a:gd name="T9" fmla="*/ 2147483647 h 65"/>
                <a:gd name="T10" fmla="*/ 2147483647 w 73"/>
                <a:gd name="T11" fmla="*/ 2147483647 h 65"/>
                <a:gd name="T12" fmla="*/ 2147483647 w 73"/>
                <a:gd name="T13" fmla="*/ 2147483647 h 65"/>
                <a:gd name="T14" fmla="*/ 2147483647 w 73"/>
                <a:gd name="T15" fmla="*/ 2147483647 h 65"/>
                <a:gd name="T16" fmla="*/ 2147483647 w 73"/>
                <a:gd name="T17" fmla="*/ 2147483647 h 65"/>
                <a:gd name="T18" fmla="*/ 0 w 73"/>
                <a:gd name="T19" fmla="*/ 2147483647 h 65"/>
                <a:gd name="T20" fmla="*/ 2147483647 w 73"/>
                <a:gd name="T21" fmla="*/ 0 h 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3"/>
                <a:gd name="T34" fmla="*/ 0 h 65"/>
                <a:gd name="T35" fmla="*/ 73 w 73"/>
                <a:gd name="T36" fmla="*/ 65 h 6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3" h="65">
                  <a:moveTo>
                    <a:pt x="20" y="0"/>
                  </a:moveTo>
                  <a:lnTo>
                    <a:pt x="73" y="47"/>
                  </a:lnTo>
                  <a:lnTo>
                    <a:pt x="71" y="48"/>
                  </a:lnTo>
                  <a:lnTo>
                    <a:pt x="68" y="51"/>
                  </a:lnTo>
                  <a:lnTo>
                    <a:pt x="61" y="54"/>
                  </a:lnTo>
                  <a:lnTo>
                    <a:pt x="52" y="57"/>
                  </a:lnTo>
                  <a:lnTo>
                    <a:pt x="42" y="61"/>
                  </a:lnTo>
                  <a:lnTo>
                    <a:pt x="29" y="64"/>
                  </a:lnTo>
                  <a:lnTo>
                    <a:pt x="15" y="65"/>
                  </a:lnTo>
                  <a:lnTo>
                    <a:pt x="0" y="64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Freeform 51"/>
            <p:cNvSpPr>
              <a:spLocks/>
            </p:cNvSpPr>
            <p:nvPr/>
          </p:nvSpPr>
          <p:spPr bwMode="auto">
            <a:xfrm>
              <a:off x="5545138" y="717550"/>
              <a:ext cx="92075" cy="95250"/>
            </a:xfrm>
            <a:custGeom>
              <a:avLst/>
              <a:gdLst>
                <a:gd name="T0" fmla="*/ 2147483647 w 58"/>
                <a:gd name="T1" fmla="*/ 2147483647 h 60"/>
                <a:gd name="T2" fmla="*/ 2147483647 w 58"/>
                <a:gd name="T3" fmla="*/ 2147483647 h 60"/>
                <a:gd name="T4" fmla="*/ 2147483647 w 58"/>
                <a:gd name="T5" fmla="*/ 2147483647 h 60"/>
                <a:gd name="T6" fmla="*/ 2147483647 w 58"/>
                <a:gd name="T7" fmla="*/ 2147483647 h 60"/>
                <a:gd name="T8" fmla="*/ 2147483647 w 58"/>
                <a:gd name="T9" fmla="*/ 2147483647 h 60"/>
                <a:gd name="T10" fmla="*/ 2147483647 w 58"/>
                <a:gd name="T11" fmla="*/ 2147483647 h 60"/>
                <a:gd name="T12" fmla="*/ 2147483647 w 58"/>
                <a:gd name="T13" fmla="*/ 2147483647 h 60"/>
                <a:gd name="T14" fmla="*/ 2147483647 w 58"/>
                <a:gd name="T15" fmla="*/ 2147483647 h 60"/>
                <a:gd name="T16" fmla="*/ 2147483647 w 58"/>
                <a:gd name="T17" fmla="*/ 2147483647 h 60"/>
                <a:gd name="T18" fmla="*/ 2147483647 w 58"/>
                <a:gd name="T19" fmla="*/ 0 h 60"/>
                <a:gd name="T20" fmla="*/ 2147483647 w 58"/>
                <a:gd name="T21" fmla="*/ 0 h 60"/>
                <a:gd name="T22" fmla="*/ 2147483647 w 58"/>
                <a:gd name="T23" fmla="*/ 2147483647 h 60"/>
                <a:gd name="T24" fmla="*/ 2147483647 w 58"/>
                <a:gd name="T25" fmla="*/ 2147483647 h 60"/>
                <a:gd name="T26" fmla="*/ 2147483647 w 58"/>
                <a:gd name="T27" fmla="*/ 2147483647 h 60"/>
                <a:gd name="T28" fmla="*/ 0 w 58"/>
                <a:gd name="T29" fmla="*/ 2147483647 h 60"/>
                <a:gd name="T30" fmla="*/ 2147483647 w 58"/>
                <a:gd name="T31" fmla="*/ 2147483647 h 60"/>
                <a:gd name="T32" fmla="*/ 2147483647 w 58"/>
                <a:gd name="T33" fmla="*/ 2147483647 h 60"/>
                <a:gd name="T34" fmla="*/ 2147483647 w 58"/>
                <a:gd name="T35" fmla="*/ 2147483647 h 60"/>
                <a:gd name="T36" fmla="*/ 2147483647 w 58"/>
                <a:gd name="T37" fmla="*/ 2147483647 h 60"/>
                <a:gd name="T38" fmla="*/ 2147483647 w 58"/>
                <a:gd name="T39" fmla="*/ 2147483647 h 60"/>
                <a:gd name="T40" fmla="*/ 2147483647 w 58"/>
                <a:gd name="T41" fmla="*/ 2147483647 h 60"/>
                <a:gd name="T42" fmla="*/ 2147483647 w 58"/>
                <a:gd name="T43" fmla="*/ 2147483647 h 60"/>
                <a:gd name="T44" fmla="*/ 2147483647 w 58"/>
                <a:gd name="T45" fmla="*/ 2147483647 h 60"/>
                <a:gd name="T46" fmla="*/ 2147483647 w 58"/>
                <a:gd name="T47" fmla="*/ 2147483647 h 60"/>
                <a:gd name="T48" fmla="*/ 2147483647 w 58"/>
                <a:gd name="T49" fmla="*/ 2147483647 h 6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8"/>
                <a:gd name="T76" fmla="*/ 0 h 60"/>
                <a:gd name="T77" fmla="*/ 58 w 58"/>
                <a:gd name="T78" fmla="*/ 60 h 6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8" h="60">
                  <a:moveTo>
                    <a:pt x="54" y="58"/>
                  </a:moveTo>
                  <a:lnTo>
                    <a:pt x="58" y="50"/>
                  </a:lnTo>
                  <a:lnTo>
                    <a:pt x="58" y="39"/>
                  </a:lnTo>
                  <a:lnTo>
                    <a:pt x="54" y="27"/>
                  </a:lnTo>
                  <a:lnTo>
                    <a:pt x="46" y="15"/>
                  </a:lnTo>
                  <a:lnTo>
                    <a:pt x="41" y="10"/>
                  </a:lnTo>
                  <a:lnTo>
                    <a:pt x="36" y="7"/>
                  </a:lnTo>
                  <a:lnTo>
                    <a:pt x="31" y="4"/>
                  </a:lnTo>
                  <a:lnTo>
                    <a:pt x="25" y="1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11" y="1"/>
                  </a:lnTo>
                  <a:lnTo>
                    <a:pt x="7" y="4"/>
                  </a:lnTo>
                  <a:lnTo>
                    <a:pt x="2" y="12"/>
                  </a:lnTo>
                  <a:lnTo>
                    <a:pt x="0" y="22"/>
                  </a:lnTo>
                  <a:lnTo>
                    <a:pt x="4" y="33"/>
                  </a:lnTo>
                  <a:lnTo>
                    <a:pt x="12" y="45"/>
                  </a:lnTo>
                  <a:lnTo>
                    <a:pt x="17" y="50"/>
                  </a:lnTo>
                  <a:lnTo>
                    <a:pt x="23" y="54"/>
                  </a:lnTo>
                  <a:lnTo>
                    <a:pt x="29" y="56"/>
                  </a:lnTo>
                  <a:lnTo>
                    <a:pt x="34" y="59"/>
                  </a:lnTo>
                  <a:lnTo>
                    <a:pt x="40" y="60"/>
                  </a:lnTo>
                  <a:lnTo>
                    <a:pt x="45" y="60"/>
                  </a:lnTo>
                  <a:lnTo>
                    <a:pt x="49" y="59"/>
                  </a:lnTo>
                  <a:lnTo>
                    <a:pt x="54" y="58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Freeform 52"/>
            <p:cNvSpPr>
              <a:spLocks/>
            </p:cNvSpPr>
            <p:nvPr/>
          </p:nvSpPr>
          <p:spPr bwMode="auto">
            <a:xfrm>
              <a:off x="5780088" y="635000"/>
              <a:ext cx="88900" cy="96838"/>
            </a:xfrm>
            <a:custGeom>
              <a:avLst/>
              <a:gdLst>
                <a:gd name="T0" fmla="*/ 2147483647 w 56"/>
                <a:gd name="T1" fmla="*/ 2147483647 h 61"/>
                <a:gd name="T2" fmla="*/ 2147483647 w 56"/>
                <a:gd name="T3" fmla="*/ 2147483647 h 61"/>
                <a:gd name="T4" fmla="*/ 2147483647 w 56"/>
                <a:gd name="T5" fmla="*/ 2147483647 h 61"/>
                <a:gd name="T6" fmla="*/ 2147483647 w 56"/>
                <a:gd name="T7" fmla="*/ 2147483647 h 61"/>
                <a:gd name="T8" fmla="*/ 2147483647 w 56"/>
                <a:gd name="T9" fmla="*/ 2147483647 h 61"/>
                <a:gd name="T10" fmla="*/ 2147483647 w 56"/>
                <a:gd name="T11" fmla="*/ 2147483647 h 61"/>
                <a:gd name="T12" fmla="*/ 2147483647 w 56"/>
                <a:gd name="T13" fmla="*/ 2147483647 h 61"/>
                <a:gd name="T14" fmla="*/ 2147483647 w 56"/>
                <a:gd name="T15" fmla="*/ 2147483647 h 61"/>
                <a:gd name="T16" fmla="*/ 2147483647 w 56"/>
                <a:gd name="T17" fmla="*/ 2147483647 h 61"/>
                <a:gd name="T18" fmla="*/ 2147483647 w 56"/>
                <a:gd name="T19" fmla="*/ 0 h 61"/>
                <a:gd name="T20" fmla="*/ 2147483647 w 56"/>
                <a:gd name="T21" fmla="*/ 0 h 61"/>
                <a:gd name="T22" fmla="*/ 2147483647 w 56"/>
                <a:gd name="T23" fmla="*/ 2147483647 h 61"/>
                <a:gd name="T24" fmla="*/ 2147483647 w 56"/>
                <a:gd name="T25" fmla="*/ 2147483647 h 61"/>
                <a:gd name="T26" fmla="*/ 0 w 56"/>
                <a:gd name="T27" fmla="*/ 2147483647 h 61"/>
                <a:gd name="T28" fmla="*/ 0 w 56"/>
                <a:gd name="T29" fmla="*/ 2147483647 h 61"/>
                <a:gd name="T30" fmla="*/ 2147483647 w 56"/>
                <a:gd name="T31" fmla="*/ 2147483647 h 61"/>
                <a:gd name="T32" fmla="*/ 2147483647 w 56"/>
                <a:gd name="T33" fmla="*/ 2147483647 h 61"/>
                <a:gd name="T34" fmla="*/ 2147483647 w 56"/>
                <a:gd name="T35" fmla="*/ 2147483647 h 61"/>
                <a:gd name="T36" fmla="*/ 2147483647 w 56"/>
                <a:gd name="T37" fmla="*/ 2147483647 h 61"/>
                <a:gd name="T38" fmla="*/ 2147483647 w 56"/>
                <a:gd name="T39" fmla="*/ 2147483647 h 61"/>
                <a:gd name="T40" fmla="*/ 2147483647 w 56"/>
                <a:gd name="T41" fmla="*/ 2147483647 h 61"/>
                <a:gd name="T42" fmla="*/ 2147483647 w 56"/>
                <a:gd name="T43" fmla="*/ 2147483647 h 61"/>
                <a:gd name="T44" fmla="*/ 2147483647 w 56"/>
                <a:gd name="T45" fmla="*/ 2147483647 h 61"/>
                <a:gd name="T46" fmla="*/ 2147483647 w 56"/>
                <a:gd name="T47" fmla="*/ 2147483647 h 61"/>
                <a:gd name="T48" fmla="*/ 2147483647 w 56"/>
                <a:gd name="T49" fmla="*/ 2147483647 h 6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6"/>
                <a:gd name="T76" fmla="*/ 0 h 61"/>
                <a:gd name="T77" fmla="*/ 56 w 56"/>
                <a:gd name="T78" fmla="*/ 61 h 6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6" h="61">
                  <a:moveTo>
                    <a:pt x="51" y="59"/>
                  </a:moveTo>
                  <a:lnTo>
                    <a:pt x="55" y="51"/>
                  </a:lnTo>
                  <a:lnTo>
                    <a:pt x="56" y="39"/>
                  </a:lnTo>
                  <a:lnTo>
                    <a:pt x="52" y="28"/>
                  </a:lnTo>
                  <a:lnTo>
                    <a:pt x="46" y="16"/>
                  </a:lnTo>
                  <a:lnTo>
                    <a:pt x="41" y="11"/>
                  </a:lnTo>
                  <a:lnTo>
                    <a:pt x="34" y="7"/>
                  </a:lnTo>
                  <a:lnTo>
                    <a:pt x="29" y="3"/>
                  </a:lnTo>
                  <a:lnTo>
                    <a:pt x="23" y="1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3"/>
                  </a:lnTo>
                  <a:lnTo>
                    <a:pt x="0" y="11"/>
                  </a:lnTo>
                  <a:lnTo>
                    <a:pt x="0" y="21"/>
                  </a:lnTo>
                  <a:lnTo>
                    <a:pt x="4" y="33"/>
                  </a:lnTo>
                  <a:lnTo>
                    <a:pt x="11" y="46"/>
                  </a:lnTo>
                  <a:lnTo>
                    <a:pt x="16" y="51"/>
                  </a:lnTo>
                  <a:lnTo>
                    <a:pt x="21" y="55"/>
                  </a:lnTo>
                  <a:lnTo>
                    <a:pt x="27" y="57"/>
                  </a:lnTo>
                  <a:lnTo>
                    <a:pt x="33" y="60"/>
                  </a:lnTo>
                  <a:lnTo>
                    <a:pt x="38" y="60"/>
                  </a:lnTo>
                  <a:lnTo>
                    <a:pt x="43" y="61"/>
                  </a:lnTo>
                  <a:lnTo>
                    <a:pt x="47" y="60"/>
                  </a:lnTo>
                  <a:lnTo>
                    <a:pt x="51" y="59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Freeform 53"/>
            <p:cNvSpPr>
              <a:spLocks/>
            </p:cNvSpPr>
            <p:nvPr/>
          </p:nvSpPr>
          <p:spPr bwMode="auto">
            <a:xfrm>
              <a:off x="5962650" y="509588"/>
              <a:ext cx="88900" cy="98425"/>
            </a:xfrm>
            <a:custGeom>
              <a:avLst/>
              <a:gdLst>
                <a:gd name="T0" fmla="*/ 2147483647 w 56"/>
                <a:gd name="T1" fmla="*/ 2147483647 h 62"/>
                <a:gd name="T2" fmla="*/ 2147483647 w 56"/>
                <a:gd name="T3" fmla="*/ 2147483647 h 62"/>
                <a:gd name="T4" fmla="*/ 2147483647 w 56"/>
                <a:gd name="T5" fmla="*/ 2147483647 h 62"/>
                <a:gd name="T6" fmla="*/ 2147483647 w 56"/>
                <a:gd name="T7" fmla="*/ 2147483647 h 62"/>
                <a:gd name="T8" fmla="*/ 2147483647 w 56"/>
                <a:gd name="T9" fmla="*/ 2147483647 h 62"/>
                <a:gd name="T10" fmla="*/ 2147483647 w 56"/>
                <a:gd name="T11" fmla="*/ 2147483647 h 62"/>
                <a:gd name="T12" fmla="*/ 2147483647 w 56"/>
                <a:gd name="T13" fmla="*/ 2147483647 h 62"/>
                <a:gd name="T14" fmla="*/ 2147483647 w 56"/>
                <a:gd name="T15" fmla="*/ 2147483647 h 62"/>
                <a:gd name="T16" fmla="*/ 2147483647 w 56"/>
                <a:gd name="T17" fmla="*/ 0 h 62"/>
                <a:gd name="T18" fmla="*/ 2147483647 w 56"/>
                <a:gd name="T19" fmla="*/ 0 h 62"/>
                <a:gd name="T20" fmla="*/ 2147483647 w 56"/>
                <a:gd name="T21" fmla="*/ 0 h 62"/>
                <a:gd name="T22" fmla="*/ 2147483647 w 56"/>
                <a:gd name="T23" fmla="*/ 2147483647 h 62"/>
                <a:gd name="T24" fmla="*/ 2147483647 w 56"/>
                <a:gd name="T25" fmla="*/ 2147483647 h 62"/>
                <a:gd name="T26" fmla="*/ 0 w 56"/>
                <a:gd name="T27" fmla="*/ 2147483647 h 62"/>
                <a:gd name="T28" fmla="*/ 0 w 56"/>
                <a:gd name="T29" fmla="*/ 2147483647 h 62"/>
                <a:gd name="T30" fmla="*/ 2147483647 w 56"/>
                <a:gd name="T31" fmla="*/ 2147483647 h 62"/>
                <a:gd name="T32" fmla="*/ 2147483647 w 56"/>
                <a:gd name="T33" fmla="*/ 2147483647 h 62"/>
                <a:gd name="T34" fmla="*/ 2147483647 w 56"/>
                <a:gd name="T35" fmla="*/ 2147483647 h 62"/>
                <a:gd name="T36" fmla="*/ 2147483647 w 56"/>
                <a:gd name="T37" fmla="*/ 2147483647 h 62"/>
                <a:gd name="T38" fmla="*/ 2147483647 w 56"/>
                <a:gd name="T39" fmla="*/ 2147483647 h 62"/>
                <a:gd name="T40" fmla="*/ 2147483647 w 56"/>
                <a:gd name="T41" fmla="*/ 2147483647 h 62"/>
                <a:gd name="T42" fmla="*/ 2147483647 w 56"/>
                <a:gd name="T43" fmla="*/ 2147483647 h 62"/>
                <a:gd name="T44" fmla="*/ 2147483647 w 56"/>
                <a:gd name="T45" fmla="*/ 2147483647 h 62"/>
                <a:gd name="T46" fmla="*/ 2147483647 w 56"/>
                <a:gd name="T47" fmla="*/ 2147483647 h 62"/>
                <a:gd name="T48" fmla="*/ 2147483647 w 56"/>
                <a:gd name="T49" fmla="*/ 2147483647 h 6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6"/>
                <a:gd name="T76" fmla="*/ 0 h 62"/>
                <a:gd name="T77" fmla="*/ 56 w 56"/>
                <a:gd name="T78" fmla="*/ 62 h 6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6" h="62">
                  <a:moveTo>
                    <a:pt x="51" y="59"/>
                  </a:moveTo>
                  <a:lnTo>
                    <a:pt x="56" y="52"/>
                  </a:lnTo>
                  <a:lnTo>
                    <a:pt x="56" y="40"/>
                  </a:lnTo>
                  <a:lnTo>
                    <a:pt x="52" y="29"/>
                  </a:lnTo>
                  <a:lnTo>
                    <a:pt x="45" y="17"/>
                  </a:lnTo>
                  <a:lnTo>
                    <a:pt x="40" y="12"/>
                  </a:lnTo>
                  <a:lnTo>
                    <a:pt x="33" y="7"/>
                  </a:lnTo>
                  <a:lnTo>
                    <a:pt x="28" y="3"/>
                  </a:lnTo>
                  <a:lnTo>
                    <a:pt x="23" y="0"/>
                  </a:lnTo>
                  <a:lnTo>
                    <a:pt x="18" y="0"/>
                  </a:lnTo>
                  <a:lnTo>
                    <a:pt x="13" y="0"/>
                  </a:lnTo>
                  <a:lnTo>
                    <a:pt x="9" y="2"/>
                  </a:lnTo>
                  <a:lnTo>
                    <a:pt x="5" y="4"/>
                  </a:lnTo>
                  <a:lnTo>
                    <a:pt x="0" y="12"/>
                  </a:lnTo>
                  <a:lnTo>
                    <a:pt x="0" y="22"/>
                  </a:lnTo>
                  <a:lnTo>
                    <a:pt x="3" y="32"/>
                  </a:lnTo>
                  <a:lnTo>
                    <a:pt x="10" y="44"/>
                  </a:lnTo>
                  <a:lnTo>
                    <a:pt x="15" y="49"/>
                  </a:lnTo>
                  <a:lnTo>
                    <a:pt x="20" y="54"/>
                  </a:lnTo>
                  <a:lnTo>
                    <a:pt x="27" y="58"/>
                  </a:lnTo>
                  <a:lnTo>
                    <a:pt x="32" y="61"/>
                  </a:lnTo>
                  <a:lnTo>
                    <a:pt x="37" y="62"/>
                  </a:lnTo>
                  <a:lnTo>
                    <a:pt x="42" y="62"/>
                  </a:lnTo>
                  <a:lnTo>
                    <a:pt x="47" y="61"/>
                  </a:lnTo>
                  <a:lnTo>
                    <a:pt x="51" y="59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Freeform 54"/>
            <p:cNvSpPr>
              <a:spLocks/>
            </p:cNvSpPr>
            <p:nvPr/>
          </p:nvSpPr>
          <p:spPr bwMode="auto">
            <a:xfrm>
              <a:off x="6137275" y="365125"/>
              <a:ext cx="88900" cy="98425"/>
            </a:xfrm>
            <a:custGeom>
              <a:avLst/>
              <a:gdLst>
                <a:gd name="T0" fmla="*/ 2147483647 w 56"/>
                <a:gd name="T1" fmla="*/ 2147483647 h 62"/>
                <a:gd name="T2" fmla="*/ 2147483647 w 56"/>
                <a:gd name="T3" fmla="*/ 2147483647 h 62"/>
                <a:gd name="T4" fmla="*/ 2147483647 w 56"/>
                <a:gd name="T5" fmla="*/ 2147483647 h 62"/>
                <a:gd name="T6" fmla="*/ 2147483647 w 56"/>
                <a:gd name="T7" fmla="*/ 2147483647 h 62"/>
                <a:gd name="T8" fmla="*/ 2147483647 w 56"/>
                <a:gd name="T9" fmla="*/ 2147483647 h 62"/>
                <a:gd name="T10" fmla="*/ 2147483647 w 56"/>
                <a:gd name="T11" fmla="*/ 2147483647 h 62"/>
                <a:gd name="T12" fmla="*/ 2147483647 w 56"/>
                <a:gd name="T13" fmla="*/ 2147483647 h 62"/>
                <a:gd name="T14" fmla="*/ 2147483647 w 56"/>
                <a:gd name="T15" fmla="*/ 2147483647 h 62"/>
                <a:gd name="T16" fmla="*/ 2147483647 w 56"/>
                <a:gd name="T17" fmla="*/ 2147483647 h 62"/>
                <a:gd name="T18" fmla="*/ 2147483647 w 56"/>
                <a:gd name="T19" fmla="*/ 0 h 62"/>
                <a:gd name="T20" fmla="*/ 2147483647 w 56"/>
                <a:gd name="T21" fmla="*/ 0 h 62"/>
                <a:gd name="T22" fmla="*/ 2147483647 w 56"/>
                <a:gd name="T23" fmla="*/ 2147483647 h 62"/>
                <a:gd name="T24" fmla="*/ 2147483647 w 56"/>
                <a:gd name="T25" fmla="*/ 2147483647 h 62"/>
                <a:gd name="T26" fmla="*/ 0 w 56"/>
                <a:gd name="T27" fmla="*/ 2147483647 h 62"/>
                <a:gd name="T28" fmla="*/ 0 w 56"/>
                <a:gd name="T29" fmla="*/ 2147483647 h 62"/>
                <a:gd name="T30" fmla="*/ 2147483647 w 56"/>
                <a:gd name="T31" fmla="*/ 2147483647 h 62"/>
                <a:gd name="T32" fmla="*/ 2147483647 w 56"/>
                <a:gd name="T33" fmla="*/ 2147483647 h 62"/>
                <a:gd name="T34" fmla="*/ 2147483647 w 56"/>
                <a:gd name="T35" fmla="*/ 2147483647 h 62"/>
                <a:gd name="T36" fmla="*/ 2147483647 w 56"/>
                <a:gd name="T37" fmla="*/ 2147483647 h 62"/>
                <a:gd name="T38" fmla="*/ 2147483647 w 56"/>
                <a:gd name="T39" fmla="*/ 2147483647 h 62"/>
                <a:gd name="T40" fmla="*/ 2147483647 w 56"/>
                <a:gd name="T41" fmla="*/ 2147483647 h 62"/>
                <a:gd name="T42" fmla="*/ 2147483647 w 56"/>
                <a:gd name="T43" fmla="*/ 2147483647 h 62"/>
                <a:gd name="T44" fmla="*/ 2147483647 w 56"/>
                <a:gd name="T45" fmla="*/ 2147483647 h 62"/>
                <a:gd name="T46" fmla="*/ 2147483647 w 56"/>
                <a:gd name="T47" fmla="*/ 2147483647 h 62"/>
                <a:gd name="T48" fmla="*/ 2147483647 w 56"/>
                <a:gd name="T49" fmla="*/ 2147483647 h 6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6"/>
                <a:gd name="T76" fmla="*/ 0 h 62"/>
                <a:gd name="T77" fmla="*/ 56 w 56"/>
                <a:gd name="T78" fmla="*/ 62 h 6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6" h="62">
                  <a:moveTo>
                    <a:pt x="50" y="59"/>
                  </a:moveTo>
                  <a:lnTo>
                    <a:pt x="55" y="52"/>
                  </a:lnTo>
                  <a:lnTo>
                    <a:pt x="56" y="40"/>
                  </a:lnTo>
                  <a:lnTo>
                    <a:pt x="53" y="29"/>
                  </a:lnTo>
                  <a:lnTo>
                    <a:pt x="46" y="17"/>
                  </a:lnTo>
                  <a:lnTo>
                    <a:pt x="41" y="12"/>
                  </a:lnTo>
                  <a:lnTo>
                    <a:pt x="35" y="8"/>
                  </a:lnTo>
                  <a:lnTo>
                    <a:pt x="30" y="4"/>
                  </a:lnTo>
                  <a:lnTo>
                    <a:pt x="23" y="2"/>
                  </a:lnTo>
                  <a:lnTo>
                    <a:pt x="18" y="0"/>
                  </a:lnTo>
                  <a:lnTo>
                    <a:pt x="13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2"/>
                  </a:lnTo>
                  <a:lnTo>
                    <a:pt x="0" y="22"/>
                  </a:lnTo>
                  <a:lnTo>
                    <a:pt x="4" y="34"/>
                  </a:lnTo>
                  <a:lnTo>
                    <a:pt x="12" y="47"/>
                  </a:lnTo>
                  <a:lnTo>
                    <a:pt x="17" y="52"/>
                  </a:lnTo>
                  <a:lnTo>
                    <a:pt x="22" y="56"/>
                  </a:lnTo>
                  <a:lnTo>
                    <a:pt x="27" y="58"/>
                  </a:lnTo>
                  <a:lnTo>
                    <a:pt x="33" y="61"/>
                  </a:lnTo>
                  <a:lnTo>
                    <a:pt x="39" y="62"/>
                  </a:lnTo>
                  <a:lnTo>
                    <a:pt x="42" y="62"/>
                  </a:lnTo>
                  <a:lnTo>
                    <a:pt x="46" y="61"/>
                  </a:lnTo>
                  <a:lnTo>
                    <a:pt x="50" y="59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Freeform 55"/>
            <p:cNvSpPr>
              <a:spLocks/>
            </p:cNvSpPr>
            <p:nvPr/>
          </p:nvSpPr>
          <p:spPr bwMode="auto">
            <a:xfrm>
              <a:off x="5665788" y="508000"/>
              <a:ext cx="152400" cy="157163"/>
            </a:xfrm>
            <a:custGeom>
              <a:avLst/>
              <a:gdLst>
                <a:gd name="T0" fmla="*/ 2147483647 w 96"/>
                <a:gd name="T1" fmla="*/ 2147483647 h 99"/>
                <a:gd name="T2" fmla="*/ 2147483647 w 96"/>
                <a:gd name="T3" fmla="*/ 2147483647 h 99"/>
                <a:gd name="T4" fmla="*/ 2147483647 w 96"/>
                <a:gd name="T5" fmla="*/ 2147483647 h 99"/>
                <a:gd name="T6" fmla="*/ 2147483647 w 96"/>
                <a:gd name="T7" fmla="*/ 2147483647 h 99"/>
                <a:gd name="T8" fmla="*/ 2147483647 w 96"/>
                <a:gd name="T9" fmla="*/ 2147483647 h 99"/>
                <a:gd name="T10" fmla="*/ 2147483647 w 96"/>
                <a:gd name="T11" fmla="*/ 2147483647 h 99"/>
                <a:gd name="T12" fmla="*/ 2147483647 w 96"/>
                <a:gd name="T13" fmla="*/ 2147483647 h 99"/>
                <a:gd name="T14" fmla="*/ 2147483647 w 96"/>
                <a:gd name="T15" fmla="*/ 2147483647 h 99"/>
                <a:gd name="T16" fmla="*/ 2147483647 w 96"/>
                <a:gd name="T17" fmla="*/ 2147483647 h 99"/>
                <a:gd name="T18" fmla="*/ 2147483647 w 96"/>
                <a:gd name="T19" fmla="*/ 2147483647 h 99"/>
                <a:gd name="T20" fmla="*/ 2147483647 w 96"/>
                <a:gd name="T21" fmla="*/ 2147483647 h 99"/>
                <a:gd name="T22" fmla="*/ 2147483647 w 96"/>
                <a:gd name="T23" fmla="*/ 2147483647 h 99"/>
                <a:gd name="T24" fmla="*/ 2147483647 w 96"/>
                <a:gd name="T25" fmla="*/ 2147483647 h 99"/>
                <a:gd name="T26" fmla="*/ 2147483647 w 96"/>
                <a:gd name="T27" fmla="*/ 2147483647 h 99"/>
                <a:gd name="T28" fmla="*/ 2147483647 w 96"/>
                <a:gd name="T29" fmla="*/ 2147483647 h 99"/>
                <a:gd name="T30" fmla="*/ 2147483647 w 96"/>
                <a:gd name="T31" fmla="*/ 2147483647 h 99"/>
                <a:gd name="T32" fmla="*/ 2147483647 w 96"/>
                <a:gd name="T33" fmla="*/ 2147483647 h 99"/>
                <a:gd name="T34" fmla="*/ 2147483647 w 96"/>
                <a:gd name="T35" fmla="*/ 2147483647 h 99"/>
                <a:gd name="T36" fmla="*/ 0 w 96"/>
                <a:gd name="T37" fmla="*/ 2147483647 h 99"/>
                <a:gd name="T38" fmla="*/ 2147483647 w 96"/>
                <a:gd name="T39" fmla="*/ 2147483647 h 99"/>
                <a:gd name="T40" fmla="*/ 2147483647 w 96"/>
                <a:gd name="T41" fmla="*/ 2147483647 h 99"/>
                <a:gd name="T42" fmla="*/ 2147483647 w 96"/>
                <a:gd name="T43" fmla="*/ 2147483647 h 99"/>
                <a:gd name="T44" fmla="*/ 2147483647 w 96"/>
                <a:gd name="T45" fmla="*/ 0 h 99"/>
                <a:gd name="T46" fmla="*/ 2147483647 w 96"/>
                <a:gd name="T47" fmla="*/ 2147483647 h 99"/>
                <a:gd name="T48" fmla="*/ 2147483647 w 96"/>
                <a:gd name="T49" fmla="*/ 2147483647 h 99"/>
                <a:gd name="T50" fmla="*/ 2147483647 w 96"/>
                <a:gd name="T51" fmla="*/ 2147483647 h 99"/>
                <a:gd name="T52" fmla="*/ 2147483647 w 96"/>
                <a:gd name="T53" fmla="*/ 2147483647 h 99"/>
                <a:gd name="T54" fmla="*/ 2147483647 w 96"/>
                <a:gd name="T55" fmla="*/ 2147483647 h 99"/>
                <a:gd name="T56" fmla="*/ 2147483647 w 96"/>
                <a:gd name="T57" fmla="*/ 2147483647 h 9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99"/>
                <a:gd name="T89" fmla="*/ 96 w 96"/>
                <a:gd name="T90" fmla="*/ 99 h 9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99">
                  <a:moveTo>
                    <a:pt x="96" y="44"/>
                  </a:moveTo>
                  <a:lnTo>
                    <a:pt x="93" y="42"/>
                  </a:lnTo>
                  <a:lnTo>
                    <a:pt x="88" y="39"/>
                  </a:lnTo>
                  <a:lnTo>
                    <a:pt x="79" y="35"/>
                  </a:lnTo>
                  <a:lnTo>
                    <a:pt x="69" y="30"/>
                  </a:lnTo>
                  <a:lnTo>
                    <a:pt x="59" y="26"/>
                  </a:lnTo>
                  <a:lnTo>
                    <a:pt x="47" y="26"/>
                  </a:lnTo>
                  <a:lnTo>
                    <a:pt x="38" y="28"/>
                  </a:lnTo>
                  <a:lnTo>
                    <a:pt x="32" y="35"/>
                  </a:lnTo>
                  <a:lnTo>
                    <a:pt x="26" y="53"/>
                  </a:lnTo>
                  <a:lnTo>
                    <a:pt x="27" y="71"/>
                  </a:lnTo>
                  <a:lnTo>
                    <a:pt x="35" y="86"/>
                  </a:lnTo>
                  <a:lnTo>
                    <a:pt x="46" y="99"/>
                  </a:lnTo>
                  <a:lnTo>
                    <a:pt x="43" y="96"/>
                  </a:lnTo>
                  <a:lnTo>
                    <a:pt x="35" y="90"/>
                  </a:lnTo>
                  <a:lnTo>
                    <a:pt x="24" y="81"/>
                  </a:lnTo>
                  <a:lnTo>
                    <a:pt x="14" y="69"/>
                  </a:lnTo>
                  <a:lnTo>
                    <a:pt x="5" y="55"/>
                  </a:lnTo>
                  <a:lnTo>
                    <a:pt x="0" y="40"/>
                  </a:lnTo>
                  <a:lnTo>
                    <a:pt x="3" y="26"/>
                  </a:lnTo>
                  <a:lnTo>
                    <a:pt x="13" y="10"/>
                  </a:lnTo>
                  <a:lnTo>
                    <a:pt x="29" y="1"/>
                  </a:lnTo>
                  <a:lnTo>
                    <a:pt x="45" y="0"/>
                  </a:lnTo>
                  <a:lnTo>
                    <a:pt x="59" y="4"/>
                  </a:lnTo>
                  <a:lnTo>
                    <a:pt x="70" y="13"/>
                  </a:lnTo>
                  <a:lnTo>
                    <a:pt x="81" y="23"/>
                  </a:lnTo>
                  <a:lnTo>
                    <a:pt x="90" y="33"/>
                  </a:lnTo>
                  <a:lnTo>
                    <a:pt x="95" y="41"/>
                  </a:lnTo>
                  <a:lnTo>
                    <a:pt x="96" y="4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Freeform 56"/>
            <p:cNvSpPr>
              <a:spLocks/>
            </p:cNvSpPr>
            <p:nvPr/>
          </p:nvSpPr>
          <p:spPr bwMode="auto">
            <a:xfrm>
              <a:off x="5856288" y="403225"/>
              <a:ext cx="152400" cy="153988"/>
            </a:xfrm>
            <a:custGeom>
              <a:avLst/>
              <a:gdLst>
                <a:gd name="T0" fmla="*/ 2147483647 w 96"/>
                <a:gd name="T1" fmla="*/ 2147483647 h 97"/>
                <a:gd name="T2" fmla="*/ 2147483647 w 96"/>
                <a:gd name="T3" fmla="*/ 2147483647 h 97"/>
                <a:gd name="T4" fmla="*/ 2147483647 w 96"/>
                <a:gd name="T5" fmla="*/ 2147483647 h 97"/>
                <a:gd name="T6" fmla="*/ 2147483647 w 96"/>
                <a:gd name="T7" fmla="*/ 2147483647 h 97"/>
                <a:gd name="T8" fmla="*/ 2147483647 w 96"/>
                <a:gd name="T9" fmla="*/ 2147483647 h 97"/>
                <a:gd name="T10" fmla="*/ 2147483647 w 96"/>
                <a:gd name="T11" fmla="*/ 2147483647 h 97"/>
                <a:gd name="T12" fmla="*/ 2147483647 w 96"/>
                <a:gd name="T13" fmla="*/ 2147483647 h 97"/>
                <a:gd name="T14" fmla="*/ 2147483647 w 96"/>
                <a:gd name="T15" fmla="*/ 2147483647 h 97"/>
                <a:gd name="T16" fmla="*/ 2147483647 w 96"/>
                <a:gd name="T17" fmla="*/ 2147483647 h 97"/>
                <a:gd name="T18" fmla="*/ 2147483647 w 96"/>
                <a:gd name="T19" fmla="*/ 2147483647 h 97"/>
                <a:gd name="T20" fmla="*/ 2147483647 w 96"/>
                <a:gd name="T21" fmla="*/ 2147483647 h 97"/>
                <a:gd name="T22" fmla="*/ 2147483647 w 96"/>
                <a:gd name="T23" fmla="*/ 2147483647 h 97"/>
                <a:gd name="T24" fmla="*/ 2147483647 w 96"/>
                <a:gd name="T25" fmla="*/ 2147483647 h 97"/>
                <a:gd name="T26" fmla="*/ 2147483647 w 96"/>
                <a:gd name="T27" fmla="*/ 2147483647 h 97"/>
                <a:gd name="T28" fmla="*/ 2147483647 w 96"/>
                <a:gd name="T29" fmla="*/ 2147483647 h 97"/>
                <a:gd name="T30" fmla="*/ 2147483647 w 96"/>
                <a:gd name="T31" fmla="*/ 2147483647 h 97"/>
                <a:gd name="T32" fmla="*/ 2147483647 w 96"/>
                <a:gd name="T33" fmla="*/ 2147483647 h 97"/>
                <a:gd name="T34" fmla="*/ 2147483647 w 96"/>
                <a:gd name="T35" fmla="*/ 2147483647 h 97"/>
                <a:gd name="T36" fmla="*/ 0 w 96"/>
                <a:gd name="T37" fmla="*/ 2147483647 h 97"/>
                <a:gd name="T38" fmla="*/ 2147483647 w 96"/>
                <a:gd name="T39" fmla="*/ 2147483647 h 97"/>
                <a:gd name="T40" fmla="*/ 2147483647 w 96"/>
                <a:gd name="T41" fmla="*/ 2147483647 h 97"/>
                <a:gd name="T42" fmla="*/ 2147483647 w 96"/>
                <a:gd name="T43" fmla="*/ 2147483647 h 97"/>
                <a:gd name="T44" fmla="*/ 2147483647 w 96"/>
                <a:gd name="T45" fmla="*/ 0 h 97"/>
                <a:gd name="T46" fmla="*/ 2147483647 w 96"/>
                <a:gd name="T47" fmla="*/ 2147483647 h 97"/>
                <a:gd name="T48" fmla="*/ 2147483647 w 96"/>
                <a:gd name="T49" fmla="*/ 2147483647 h 97"/>
                <a:gd name="T50" fmla="*/ 2147483647 w 96"/>
                <a:gd name="T51" fmla="*/ 2147483647 h 97"/>
                <a:gd name="T52" fmla="*/ 2147483647 w 96"/>
                <a:gd name="T53" fmla="*/ 2147483647 h 97"/>
                <a:gd name="T54" fmla="*/ 2147483647 w 96"/>
                <a:gd name="T55" fmla="*/ 2147483647 h 97"/>
                <a:gd name="T56" fmla="*/ 2147483647 w 96"/>
                <a:gd name="T57" fmla="*/ 2147483647 h 9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97"/>
                <a:gd name="T89" fmla="*/ 96 w 96"/>
                <a:gd name="T90" fmla="*/ 97 h 9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97">
                  <a:moveTo>
                    <a:pt x="96" y="44"/>
                  </a:moveTo>
                  <a:lnTo>
                    <a:pt x="94" y="43"/>
                  </a:lnTo>
                  <a:lnTo>
                    <a:pt x="89" y="39"/>
                  </a:lnTo>
                  <a:lnTo>
                    <a:pt x="80" y="35"/>
                  </a:lnTo>
                  <a:lnTo>
                    <a:pt x="70" y="30"/>
                  </a:lnTo>
                  <a:lnTo>
                    <a:pt x="58" y="26"/>
                  </a:lnTo>
                  <a:lnTo>
                    <a:pt x="48" y="26"/>
                  </a:lnTo>
                  <a:lnTo>
                    <a:pt x="39" y="29"/>
                  </a:lnTo>
                  <a:lnTo>
                    <a:pt x="32" y="35"/>
                  </a:lnTo>
                  <a:lnTo>
                    <a:pt x="25" y="52"/>
                  </a:lnTo>
                  <a:lnTo>
                    <a:pt x="26" y="69"/>
                  </a:lnTo>
                  <a:lnTo>
                    <a:pt x="34" y="84"/>
                  </a:lnTo>
                  <a:lnTo>
                    <a:pt x="45" y="97"/>
                  </a:lnTo>
                  <a:lnTo>
                    <a:pt x="43" y="94"/>
                  </a:lnTo>
                  <a:lnTo>
                    <a:pt x="34" y="89"/>
                  </a:lnTo>
                  <a:lnTo>
                    <a:pt x="23" y="80"/>
                  </a:lnTo>
                  <a:lnTo>
                    <a:pt x="13" y="69"/>
                  </a:lnTo>
                  <a:lnTo>
                    <a:pt x="4" y="55"/>
                  </a:lnTo>
                  <a:lnTo>
                    <a:pt x="0" y="41"/>
                  </a:lnTo>
                  <a:lnTo>
                    <a:pt x="2" y="25"/>
                  </a:lnTo>
                  <a:lnTo>
                    <a:pt x="12" y="10"/>
                  </a:lnTo>
                  <a:lnTo>
                    <a:pt x="27" y="1"/>
                  </a:lnTo>
                  <a:lnTo>
                    <a:pt x="43" y="0"/>
                  </a:lnTo>
                  <a:lnTo>
                    <a:pt x="57" y="3"/>
                  </a:lnTo>
                  <a:lnTo>
                    <a:pt x="70" y="12"/>
                  </a:lnTo>
                  <a:lnTo>
                    <a:pt x="81" y="24"/>
                  </a:lnTo>
                  <a:lnTo>
                    <a:pt x="89" y="34"/>
                  </a:lnTo>
                  <a:lnTo>
                    <a:pt x="95" y="42"/>
                  </a:lnTo>
                  <a:lnTo>
                    <a:pt x="96" y="4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Freeform 57"/>
            <p:cNvSpPr>
              <a:spLocks/>
            </p:cNvSpPr>
            <p:nvPr/>
          </p:nvSpPr>
          <p:spPr bwMode="auto">
            <a:xfrm>
              <a:off x="6037263" y="273050"/>
              <a:ext cx="150813" cy="155575"/>
            </a:xfrm>
            <a:custGeom>
              <a:avLst/>
              <a:gdLst>
                <a:gd name="T0" fmla="*/ 2147483647 w 95"/>
                <a:gd name="T1" fmla="*/ 2147483647 h 98"/>
                <a:gd name="T2" fmla="*/ 2147483647 w 95"/>
                <a:gd name="T3" fmla="*/ 2147483647 h 98"/>
                <a:gd name="T4" fmla="*/ 2147483647 w 95"/>
                <a:gd name="T5" fmla="*/ 2147483647 h 98"/>
                <a:gd name="T6" fmla="*/ 2147483647 w 95"/>
                <a:gd name="T7" fmla="*/ 2147483647 h 98"/>
                <a:gd name="T8" fmla="*/ 2147483647 w 95"/>
                <a:gd name="T9" fmla="*/ 2147483647 h 98"/>
                <a:gd name="T10" fmla="*/ 2147483647 w 95"/>
                <a:gd name="T11" fmla="*/ 2147483647 h 98"/>
                <a:gd name="T12" fmla="*/ 2147483647 w 95"/>
                <a:gd name="T13" fmla="*/ 2147483647 h 98"/>
                <a:gd name="T14" fmla="*/ 2147483647 w 95"/>
                <a:gd name="T15" fmla="*/ 2147483647 h 98"/>
                <a:gd name="T16" fmla="*/ 2147483647 w 95"/>
                <a:gd name="T17" fmla="*/ 2147483647 h 98"/>
                <a:gd name="T18" fmla="*/ 2147483647 w 95"/>
                <a:gd name="T19" fmla="*/ 2147483647 h 98"/>
                <a:gd name="T20" fmla="*/ 2147483647 w 95"/>
                <a:gd name="T21" fmla="*/ 2147483647 h 98"/>
                <a:gd name="T22" fmla="*/ 2147483647 w 95"/>
                <a:gd name="T23" fmla="*/ 2147483647 h 98"/>
                <a:gd name="T24" fmla="*/ 2147483647 w 95"/>
                <a:gd name="T25" fmla="*/ 2147483647 h 98"/>
                <a:gd name="T26" fmla="*/ 2147483647 w 95"/>
                <a:gd name="T27" fmla="*/ 2147483647 h 98"/>
                <a:gd name="T28" fmla="*/ 2147483647 w 95"/>
                <a:gd name="T29" fmla="*/ 2147483647 h 98"/>
                <a:gd name="T30" fmla="*/ 2147483647 w 95"/>
                <a:gd name="T31" fmla="*/ 2147483647 h 98"/>
                <a:gd name="T32" fmla="*/ 2147483647 w 95"/>
                <a:gd name="T33" fmla="*/ 2147483647 h 98"/>
                <a:gd name="T34" fmla="*/ 2147483647 w 95"/>
                <a:gd name="T35" fmla="*/ 2147483647 h 98"/>
                <a:gd name="T36" fmla="*/ 0 w 95"/>
                <a:gd name="T37" fmla="*/ 2147483647 h 98"/>
                <a:gd name="T38" fmla="*/ 2147483647 w 95"/>
                <a:gd name="T39" fmla="*/ 2147483647 h 98"/>
                <a:gd name="T40" fmla="*/ 2147483647 w 95"/>
                <a:gd name="T41" fmla="*/ 2147483647 h 98"/>
                <a:gd name="T42" fmla="*/ 2147483647 w 95"/>
                <a:gd name="T43" fmla="*/ 2147483647 h 98"/>
                <a:gd name="T44" fmla="*/ 2147483647 w 95"/>
                <a:gd name="T45" fmla="*/ 0 h 98"/>
                <a:gd name="T46" fmla="*/ 2147483647 w 95"/>
                <a:gd name="T47" fmla="*/ 2147483647 h 98"/>
                <a:gd name="T48" fmla="*/ 2147483647 w 95"/>
                <a:gd name="T49" fmla="*/ 2147483647 h 98"/>
                <a:gd name="T50" fmla="*/ 2147483647 w 95"/>
                <a:gd name="T51" fmla="*/ 2147483647 h 98"/>
                <a:gd name="T52" fmla="*/ 2147483647 w 95"/>
                <a:gd name="T53" fmla="*/ 2147483647 h 98"/>
                <a:gd name="T54" fmla="*/ 2147483647 w 95"/>
                <a:gd name="T55" fmla="*/ 2147483647 h 98"/>
                <a:gd name="T56" fmla="*/ 2147483647 w 95"/>
                <a:gd name="T57" fmla="*/ 2147483647 h 9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5"/>
                <a:gd name="T88" fmla="*/ 0 h 98"/>
                <a:gd name="T89" fmla="*/ 95 w 95"/>
                <a:gd name="T90" fmla="*/ 98 h 9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5" h="98">
                  <a:moveTo>
                    <a:pt x="95" y="44"/>
                  </a:moveTo>
                  <a:lnTo>
                    <a:pt x="93" y="43"/>
                  </a:lnTo>
                  <a:lnTo>
                    <a:pt x="87" y="39"/>
                  </a:lnTo>
                  <a:lnTo>
                    <a:pt x="78" y="35"/>
                  </a:lnTo>
                  <a:lnTo>
                    <a:pt x="68" y="30"/>
                  </a:lnTo>
                  <a:lnTo>
                    <a:pt x="58" y="28"/>
                  </a:lnTo>
                  <a:lnTo>
                    <a:pt x="46" y="26"/>
                  </a:lnTo>
                  <a:lnTo>
                    <a:pt x="38" y="29"/>
                  </a:lnTo>
                  <a:lnTo>
                    <a:pt x="31" y="37"/>
                  </a:lnTo>
                  <a:lnTo>
                    <a:pt x="25" y="55"/>
                  </a:lnTo>
                  <a:lnTo>
                    <a:pt x="27" y="71"/>
                  </a:lnTo>
                  <a:lnTo>
                    <a:pt x="35" y="85"/>
                  </a:lnTo>
                  <a:lnTo>
                    <a:pt x="45" y="98"/>
                  </a:lnTo>
                  <a:lnTo>
                    <a:pt x="43" y="96"/>
                  </a:lnTo>
                  <a:lnTo>
                    <a:pt x="34" y="91"/>
                  </a:lnTo>
                  <a:lnTo>
                    <a:pt x="23" y="80"/>
                  </a:lnTo>
                  <a:lnTo>
                    <a:pt x="13" y="69"/>
                  </a:lnTo>
                  <a:lnTo>
                    <a:pt x="4" y="56"/>
                  </a:lnTo>
                  <a:lnTo>
                    <a:pt x="0" y="41"/>
                  </a:lnTo>
                  <a:lnTo>
                    <a:pt x="3" y="26"/>
                  </a:lnTo>
                  <a:lnTo>
                    <a:pt x="13" y="11"/>
                  </a:lnTo>
                  <a:lnTo>
                    <a:pt x="29" y="2"/>
                  </a:lnTo>
                  <a:lnTo>
                    <a:pt x="44" y="0"/>
                  </a:lnTo>
                  <a:lnTo>
                    <a:pt x="57" y="5"/>
                  </a:lnTo>
                  <a:lnTo>
                    <a:pt x="70" y="14"/>
                  </a:lnTo>
                  <a:lnTo>
                    <a:pt x="80" y="24"/>
                  </a:lnTo>
                  <a:lnTo>
                    <a:pt x="89" y="34"/>
                  </a:lnTo>
                  <a:lnTo>
                    <a:pt x="94" y="42"/>
                  </a:lnTo>
                  <a:lnTo>
                    <a:pt x="95" y="4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Freeform 58"/>
            <p:cNvSpPr>
              <a:spLocks/>
            </p:cNvSpPr>
            <p:nvPr/>
          </p:nvSpPr>
          <p:spPr bwMode="auto">
            <a:xfrm>
              <a:off x="5222875" y="1057275"/>
              <a:ext cx="101600" cy="112713"/>
            </a:xfrm>
            <a:custGeom>
              <a:avLst/>
              <a:gdLst>
                <a:gd name="T0" fmla="*/ 0 w 64"/>
                <a:gd name="T1" fmla="*/ 0 h 71"/>
                <a:gd name="T2" fmla="*/ 2147483647 w 64"/>
                <a:gd name="T3" fmla="*/ 2147483647 h 71"/>
                <a:gd name="T4" fmla="*/ 2147483647 w 64"/>
                <a:gd name="T5" fmla="*/ 2147483647 h 71"/>
                <a:gd name="T6" fmla="*/ 2147483647 w 64"/>
                <a:gd name="T7" fmla="*/ 2147483647 h 71"/>
                <a:gd name="T8" fmla="*/ 2147483647 w 64"/>
                <a:gd name="T9" fmla="*/ 2147483647 h 71"/>
                <a:gd name="T10" fmla="*/ 2147483647 w 64"/>
                <a:gd name="T11" fmla="*/ 2147483647 h 71"/>
                <a:gd name="T12" fmla="*/ 2147483647 w 64"/>
                <a:gd name="T13" fmla="*/ 2147483647 h 71"/>
                <a:gd name="T14" fmla="*/ 2147483647 w 64"/>
                <a:gd name="T15" fmla="*/ 2147483647 h 71"/>
                <a:gd name="T16" fmla="*/ 2147483647 w 64"/>
                <a:gd name="T17" fmla="*/ 2147483647 h 71"/>
                <a:gd name="T18" fmla="*/ 2147483647 w 64"/>
                <a:gd name="T19" fmla="*/ 2147483647 h 71"/>
                <a:gd name="T20" fmla="*/ 0 w 64"/>
                <a:gd name="T21" fmla="*/ 0 h 7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4"/>
                <a:gd name="T34" fmla="*/ 0 h 71"/>
                <a:gd name="T35" fmla="*/ 64 w 64"/>
                <a:gd name="T36" fmla="*/ 71 h 7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4" h="71">
                  <a:moveTo>
                    <a:pt x="0" y="0"/>
                  </a:moveTo>
                  <a:lnTo>
                    <a:pt x="7" y="71"/>
                  </a:lnTo>
                  <a:lnTo>
                    <a:pt x="9" y="71"/>
                  </a:lnTo>
                  <a:lnTo>
                    <a:pt x="13" y="68"/>
                  </a:lnTo>
                  <a:lnTo>
                    <a:pt x="19" y="64"/>
                  </a:lnTo>
                  <a:lnTo>
                    <a:pt x="28" y="59"/>
                  </a:lnTo>
                  <a:lnTo>
                    <a:pt x="37" y="53"/>
                  </a:lnTo>
                  <a:lnTo>
                    <a:pt x="46" y="45"/>
                  </a:lnTo>
                  <a:lnTo>
                    <a:pt x="55" y="35"/>
                  </a:lnTo>
                  <a:lnTo>
                    <a:pt x="64" y="2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4" name="Freeform 59"/>
            <p:cNvSpPr>
              <a:spLocks/>
            </p:cNvSpPr>
            <p:nvPr/>
          </p:nvSpPr>
          <p:spPr bwMode="auto">
            <a:xfrm>
              <a:off x="5051425" y="1122363"/>
              <a:ext cx="114300" cy="107950"/>
            </a:xfrm>
            <a:custGeom>
              <a:avLst/>
              <a:gdLst>
                <a:gd name="T0" fmla="*/ 2147483647 w 72"/>
                <a:gd name="T1" fmla="*/ 0 h 68"/>
                <a:gd name="T2" fmla="*/ 0 w 72"/>
                <a:gd name="T3" fmla="*/ 2147483647 h 68"/>
                <a:gd name="T4" fmla="*/ 2147483647 w 72"/>
                <a:gd name="T5" fmla="*/ 2147483647 h 68"/>
                <a:gd name="T6" fmla="*/ 2147483647 w 72"/>
                <a:gd name="T7" fmla="*/ 2147483647 h 68"/>
                <a:gd name="T8" fmla="*/ 2147483647 w 72"/>
                <a:gd name="T9" fmla="*/ 2147483647 h 68"/>
                <a:gd name="T10" fmla="*/ 2147483647 w 72"/>
                <a:gd name="T11" fmla="*/ 2147483647 h 68"/>
                <a:gd name="T12" fmla="*/ 2147483647 w 72"/>
                <a:gd name="T13" fmla="*/ 2147483647 h 68"/>
                <a:gd name="T14" fmla="*/ 2147483647 w 72"/>
                <a:gd name="T15" fmla="*/ 2147483647 h 68"/>
                <a:gd name="T16" fmla="*/ 2147483647 w 72"/>
                <a:gd name="T17" fmla="*/ 2147483647 h 68"/>
                <a:gd name="T18" fmla="*/ 2147483647 w 72"/>
                <a:gd name="T19" fmla="*/ 2147483647 h 68"/>
                <a:gd name="T20" fmla="*/ 2147483647 w 72"/>
                <a:gd name="T21" fmla="*/ 0 h 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2"/>
                <a:gd name="T34" fmla="*/ 0 h 68"/>
                <a:gd name="T35" fmla="*/ 72 w 72"/>
                <a:gd name="T36" fmla="*/ 68 h 6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2" h="68">
                  <a:moveTo>
                    <a:pt x="24" y="0"/>
                  </a:moveTo>
                  <a:lnTo>
                    <a:pt x="0" y="67"/>
                  </a:lnTo>
                  <a:lnTo>
                    <a:pt x="1" y="67"/>
                  </a:lnTo>
                  <a:lnTo>
                    <a:pt x="6" y="67"/>
                  </a:lnTo>
                  <a:lnTo>
                    <a:pt x="13" y="68"/>
                  </a:lnTo>
                  <a:lnTo>
                    <a:pt x="22" y="67"/>
                  </a:lnTo>
                  <a:lnTo>
                    <a:pt x="33" y="65"/>
                  </a:lnTo>
                  <a:lnTo>
                    <a:pt x="45" y="62"/>
                  </a:lnTo>
                  <a:lnTo>
                    <a:pt x="58" y="55"/>
                  </a:lnTo>
                  <a:lnTo>
                    <a:pt x="72" y="47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" name="Freeform 60"/>
            <p:cNvSpPr>
              <a:spLocks/>
            </p:cNvSpPr>
            <p:nvPr/>
          </p:nvSpPr>
          <p:spPr bwMode="auto">
            <a:xfrm>
              <a:off x="4841875" y="1120775"/>
              <a:ext cx="112713" cy="103188"/>
            </a:xfrm>
            <a:custGeom>
              <a:avLst/>
              <a:gdLst>
                <a:gd name="T0" fmla="*/ 2147483647 w 71"/>
                <a:gd name="T1" fmla="*/ 0 h 65"/>
                <a:gd name="T2" fmla="*/ 0 w 71"/>
                <a:gd name="T3" fmla="*/ 2147483647 h 65"/>
                <a:gd name="T4" fmla="*/ 2147483647 w 71"/>
                <a:gd name="T5" fmla="*/ 2147483647 h 65"/>
                <a:gd name="T6" fmla="*/ 2147483647 w 71"/>
                <a:gd name="T7" fmla="*/ 2147483647 h 65"/>
                <a:gd name="T8" fmla="*/ 2147483647 w 71"/>
                <a:gd name="T9" fmla="*/ 2147483647 h 65"/>
                <a:gd name="T10" fmla="*/ 2147483647 w 71"/>
                <a:gd name="T11" fmla="*/ 2147483647 h 65"/>
                <a:gd name="T12" fmla="*/ 2147483647 w 71"/>
                <a:gd name="T13" fmla="*/ 2147483647 h 65"/>
                <a:gd name="T14" fmla="*/ 2147483647 w 71"/>
                <a:gd name="T15" fmla="*/ 2147483647 h 65"/>
                <a:gd name="T16" fmla="*/ 2147483647 w 71"/>
                <a:gd name="T17" fmla="*/ 2147483647 h 65"/>
                <a:gd name="T18" fmla="*/ 2147483647 w 71"/>
                <a:gd name="T19" fmla="*/ 2147483647 h 65"/>
                <a:gd name="T20" fmla="*/ 2147483647 w 71"/>
                <a:gd name="T21" fmla="*/ 0 h 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1"/>
                <a:gd name="T34" fmla="*/ 0 h 65"/>
                <a:gd name="T35" fmla="*/ 71 w 71"/>
                <a:gd name="T36" fmla="*/ 65 h 6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1" h="65">
                  <a:moveTo>
                    <a:pt x="53" y="0"/>
                  </a:moveTo>
                  <a:lnTo>
                    <a:pt x="0" y="47"/>
                  </a:lnTo>
                  <a:lnTo>
                    <a:pt x="1" y="48"/>
                  </a:lnTo>
                  <a:lnTo>
                    <a:pt x="5" y="51"/>
                  </a:lnTo>
                  <a:lnTo>
                    <a:pt x="12" y="54"/>
                  </a:lnTo>
                  <a:lnTo>
                    <a:pt x="19" y="57"/>
                  </a:lnTo>
                  <a:lnTo>
                    <a:pt x="30" y="61"/>
                  </a:lnTo>
                  <a:lnTo>
                    <a:pt x="41" y="64"/>
                  </a:lnTo>
                  <a:lnTo>
                    <a:pt x="55" y="65"/>
                  </a:lnTo>
                  <a:lnTo>
                    <a:pt x="71" y="64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6" name="Группа 20"/>
          <p:cNvGrpSpPr>
            <a:grpSpLocks/>
          </p:cNvGrpSpPr>
          <p:nvPr/>
        </p:nvGrpSpPr>
        <p:grpSpPr bwMode="auto">
          <a:xfrm>
            <a:off x="7142570" y="4053097"/>
            <a:ext cx="914400" cy="457200"/>
            <a:chOff x="2336800" y="-280988"/>
            <a:chExt cx="4038600" cy="2039938"/>
          </a:xfrm>
        </p:grpSpPr>
        <p:sp>
          <p:nvSpPr>
            <p:cNvPr id="47" name="Freeform 31"/>
            <p:cNvSpPr>
              <a:spLocks/>
            </p:cNvSpPr>
            <p:nvPr/>
          </p:nvSpPr>
          <p:spPr bwMode="auto">
            <a:xfrm>
              <a:off x="4615526" y="23588"/>
              <a:ext cx="1759874" cy="864140"/>
            </a:xfrm>
            <a:custGeom>
              <a:avLst/>
              <a:gdLst/>
              <a:ahLst/>
              <a:cxnLst>
                <a:cxn ang="0">
                  <a:pos x="3" y="85"/>
                </a:cxn>
                <a:cxn ang="0">
                  <a:pos x="18" y="80"/>
                </a:cxn>
                <a:cxn ang="0">
                  <a:pos x="49" y="71"/>
                </a:cxn>
                <a:cxn ang="0">
                  <a:pos x="92" y="59"/>
                </a:cxn>
                <a:cxn ang="0">
                  <a:pos x="147" y="45"/>
                </a:cxn>
                <a:cxn ang="0">
                  <a:pos x="213" y="32"/>
                </a:cxn>
                <a:cxn ang="0">
                  <a:pos x="287" y="19"/>
                </a:cxn>
                <a:cxn ang="0">
                  <a:pos x="368" y="9"/>
                </a:cxn>
                <a:cxn ang="0">
                  <a:pos x="453" y="2"/>
                </a:cxn>
                <a:cxn ang="0">
                  <a:pos x="542" y="0"/>
                </a:cxn>
                <a:cxn ang="0">
                  <a:pos x="634" y="4"/>
                </a:cxn>
                <a:cxn ang="0">
                  <a:pos x="726" y="14"/>
                </a:cxn>
                <a:cxn ang="0">
                  <a:pos x="817" y="35"/>
                </a:cxn>
                <a:cxn ang="0">
                  <a:pos x="907" y="64"/>
                </a:cxn>
                <a:cxn ang="0">
                  <a:pos x="991" y="104"/>
                </a:cxn>
                <a:cxn ang="0">
                  <a:pos x="1071" y="157"/>
                </a:cxn>
                <a:cxn ang="0">
                  <a:pos x="1107" y="191"/>
                </a:cxn>
                <a:cxn ang="0">
                  <a:pos x="1094" y="205"/>
                </a:cxn>
                <a:cxn ang="0">
                  <a:pos x="1071" y="232"/>
                </a:cxn>
                <a:cxn ang="0">
                  <a:pos x="1036" y="269"/>
                </a:cxn>
                <a:cxn ang="0">
                  <a:pos x="991" y="312"/>
                </a:cxn>
                <a:cxn ang="0">
                  <a:pos x="938" y="358"/>
                </a:cxn>
                <a:cxn ang="0">
                  <a:pos x="876" y="405"/>
                </a:cxn>
                <a:cxn ang="0">
                  <a:pos x="806" y="450"/>
                </a:cxn>
                <a:cxn ang="0">
                  <a:pos x="730" y="488"/>
                </a:cxn>
                <a:cxn ang="0">
                  <a:pos x="648" y="520"/>
                </a:cxn>
                <a:cxn ang="0">
                  <a:pos x="561" y="540"/>
                </a:cxn>
                <a:cxn ang="0">
                  <a:pos x="470" y="546"/>
                </a:cxn>
                <a:cxn ang="0">
                  <a:pos x="375" y="534"/>
                </a:cxn>
                <a:cxn ang="0">
                  <a:pos x="278" y="504"/>
                </a:cxn>
                <a:cxn ang="0">
                  <a:pos x="179" y="451"/>
                </a:cxn>
                <a:cxn ang="0">
                  <a:pos x="79" y="372"/>
                </a:cxn>
                <a:cxn ang="0">
                  <a:pos x="32" y="317"/>
                </a:cxn>
                <a:cxn ang="0">
                  <a:pos x="42" y="278"/>
                </a:cxn>
                <a:cxn ang="0">
                  <a:pos x="47" y="213"/>
                </a:cxn>
                <a:cxn ang="0">
                  <a:pos x="26" y="131"/>
                </a:cxn>
                <a:cxn ang="0">
                  <a:pos x="0" y="86"/>
                </a:cxn>
              </a:cxnLst>
              <a:rect l="0" t="0" r="r" b="b"/>
              <a:pathLst>
                <a:path w="1108" h="546">
                  <a:moveTo>
                    <a:pt x="0" y="86"/>
                  </a:moveTo>
                  <a:lnTo>
                    <a:pt x="3" y="85"/>
                  </a:lnTo>
                  <a:lnTo>
                    <a:pt x="8" y="84"/>
                  </a:lnTo>
                  <a:lnTo>
                    <a:pt x="18" y="80"/>
                  </a:lnTo>
                  <a:lnTo>
                    <a:pt x="32" y="76"/>
                  </a:lnTo>
                  <a:lnTo>
                    <a:pt x="49" y="71"/>
                  </a:lnTo>
                  <a:lnTo>
                    <a:pt x="69" y="66"/>
                  </a:lnTo>
                  <a:lnTo>
                    <a:pt x="92" y="59"/>
                  </a:lnTo>
                  <a:lnTo>
                    <a:pt x="119" y="53"/>
                  </a:lnTo>
                  <a:lnTo>
                    <a:pt x="147" y="45"/>
                  </a:lnTo>
                  <a:lnTo>
                    <a:pt x="179" y="39"/>
                  </a:lnTo>
                  <a:lnTo>
                    <a:pt x="213" y="32"/>
                  </a:lnTo>
                  <a:lnTo>
                    <a:pt x="248" y="26"/>
                  </a:lnTo>
                  <a:lnTo>
                    <a:pt x="287" y="19"/>
                  </a:lnTo>
                  <a:lnTo>
                    <a:pt x="327" y="13"/>
                  </a:lnTo>
                  <a:lnTo>
                    <a:pt x="368" y="9"/>
                  </a:lnTo>
                  <a:lnTo>
                    <a:pt x="410" y="4"/>
                  </a:lnTo>
                  <a:lnTo>
                    <a:pt x="453" y="2"/>
                  </a:lnTo>
                  <a:lnTo>
                    <a:pt x="497" y="0"/>
                  </a:lnTo>
                  <a:lnTo>
                    <a:pt x="542" y="0"/>
                  </a:lnTo>
                  <a:lnTo>
                    <a:pt x="588" y="0"/>
                  </a:lnTo>
                  <a:lnTo>
                    <a:pt x="634" y="4"/>
                  </a:lnTo>
                  <a:lnTo>
                    <a:pt x="680" y="8"/>
                  </a:lnTo>
                  <a:lnTo>
                    <a:pt x="726" y="14"/>
                  </a:lnTo>
                  <a:lnTo>
                    <a:pt x="772" y="23"/>
                  </a:lnTo>
                  <a:lnTo>
                    <a:pt x="817" y="35"/>
                  </a:lnTo>
                  <a:lnTo>
                    <a:pt x="862" y="48"/>
                  </a:lnTo>
                  <a:lnTo>
                    <a:pt x="907" y="64"/>
                  </a:lnTo>
                  <a:lnTo>
                    <a:pt x="949" y="82"/>
                  </a:lnTo>
                  <a:lnTo>
                    <a:pt x="991" y="104"/>
                  </a:lnTo>
                  <a:lnTo>
                    <a:pt x="1032" y="130"/>
                  </a:lnTo>
                  <a:lnTo>
                    <a:pt x="1071" y="157"/>
                  </a:lnTo>
                  <a:lnTo>
                    <a:pt x="1108" y="189"/>
                  </a:lnTo>
                  <a:lnTo>
                    <a:pt x="1107" y="191"/>
                  </a:lnTo>
                  <a:lnTo>
                    <a:pt x="1102" y="196"/>
                  </a:lnTo>
                  <a:lnTo>
                    <a:pt x="1094" y="205"/>
                  </a:lnTo>
                  <a:lnTo>
                    <a:pt x="1084" y="218"/>
                  </a:lnTo>
                  <a:lnTo>
                    <a:pt x="1071" y="232"/>
                  </a:lnTo>
                  <a:lnTo>
                    <a:pt x="1054" y="250"/>
                  </a:lnTo>
                  <a:lnTo>
                    <a:pt x="1036" y="269"/>
                  </a:lnTo>
                  <a:lnTo>
                    <a:pt x="1014" y="290"/>
                  </a:lnTo>
                  <a:lnTo>
                    <a:pt x="991" y="312"/>
                  </a:lnTo>
                  <a:lnTo>
                    <a:pt x="966" y="335"/>
                  </a:lnTo>
                  <a:lnTo>
                    <a:pt x="938" y="358"/>
                  </a:lnTo>
                  <a:lnTo>
                    <a:pt x="908" y="382"/>
                  </a:lnTo>
                  <a:lnTo>
                    <a:pt x="876" y="405"/>
                  </a:lnTo>
                  <a:lnTo>
                    <a:pt x="842" y="428"/>
                  </a:lnTo>
                  <a:lnTo>
                    <a:pt x="806" y="450"/>
                  </a:lnTo>
                  <a:lnTo>
                    <a:pt x="769" y="470"/>
                  </a:lnTo>
                  <a:lnTo>
                    <a:pt x="730" y="488"/>
                  </a:lnTo>
                  <a:lnTo>
                    <a:pt x="690" y="505"/>
                  </a:lnTo>
                  <a:lnTo>
                    <a:pt x="648" y="520"/>
                  </a:lnTo>
                  <a:lnTo>
                    <a:pt x="606" y="532"/>
                  </a:lnTo>
                  <a:lnTo>
                    <a:pt x="561" y="540"/>
                  </a:lnTo>
                  <a:lnTo>
                    <a:pt x="516" y="545"/>
                  </a:lnTo>
                  <a:lnTo>
                    <a:pt x="470" y="546"/>
                  </a:lnTo>
                  <a:lnTo>
                    <a:pt x="423" y="542"/>
                  </a:lnTo>
                  <a:lnTo>
                    <a:pt x="375" y="534"/>
                  </a:lnTo>
                  <a:lnTo>
                    <a:pt x="328" y="522"/>
                  </a:lnTo>
                  <a:lnTo>
                    <a:pt x="278" y="504"/>
                  </a:lnTo>
                  <a:lnTo>
                    <a:pt x="229" y="481"/>
                  </a:lnTo>
                  <a:lnTo>
                    <a:pt x="179" y="451"/>
                  </a:lnTo>
                  <a:lnTo>
                    <a:pt x="129" y="414"/>
                  </a:lnTo>
                  <a:lnTo>
                    <a:pt x="79" y="372"/>
                  </a:lnTo>
                  <a:lnTo>
                    <a:pt x="29" y="322"/>
                  </a:lnTo>
                  <a:lnTo>
                    <a:pt x="32" y="317"/>
                  </a:lnTo>
                  <a:lnTo>
                    <a:pt x="37" y="301"/>
                  </a:lnTo>
                  <a:lnTo>
                    <a:pt x="42" y="278"/>
                  </a:lnTo>
                  <a:lnTo>
                    <a:pt x="47" y="249"/>
                  </a:lnTo>
                  <a:lnTo>
                    <a:pt x="47" y="213"/>
                  </a:lnTo>
                  <a:lnTo>
                    <a:pt x="41" y="173"/>
                  </a:lnTo>
                  <a:lnTo>
                    <a:pt x="26" y="131"/>
                  </a:lnTo>
                  <a:lnTo>
                    <a:pt x="0" y="86"/>
                  </a:lnTo>
                  <a:lnTo>
                    <a:pt x="0" y="8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lumOff val="3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lumOff val="3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lumOff val="3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317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8" name="Freeform 32"/>
            <p:cNvSpPr>
              <a:spLocks/>
            </p:cNvSpPr>
            <p:nvPr/>
          </p:nvSpPr>
          <p:spPr bwMode="auto">
            <a:xfrm>
              <a:off x="4594490" y="547739"/>
              <a:ext cx="869421" cy="72247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32" y="1"/>
                </a:cxn>
                <a:cxn ang="0">
                  <a:pos x="27" y="6"/>
                </a:cxn>
                <a:cxn ang="0">
                  <a:pos x="21" y="14"/>
                </a:cxn>
                <a:cxn ang="0">
                  <a:pos x="13" y="22"/>
                </a:cxn>
                <a:cxn ang="0">
                  <a:pos x="7" y="31"/>
                </a:cxn>
                <a:cxn ang="0">
                  <a:pos x="1" y="38"/>
                </a:cxn>
                <a:cxn ang="0">
                  <a:pos x="0" y="45"/>
                </a:cxn>
                <a:cxn ang="0">
                  <a:pos x="4" y="49"/>
                </a:cxn>
                <a:cxn ang="0">
                  <a:pos x="22" y="87"/>
                </a:cxn>
                <a:cxn ang="0">
                  <a:pos x="35" y="140"/>
                </a:cxn>
                <a:cxn ang="0">
                  <a:pos x="42" y="200"/>
                </a:cxn>
                <a:cxn ang="0">
                  <a:pos x="49" y="261"/>
                </a:cxn>
                <a:cxn ang="0">
                  <a:pos x="51" y="320"/>
                </a:cxn>
                <a:cxn ang="0">
                  <a:pos x="53" y="369"/>
                </a:cxn>
                <a:cxn ang="0">
                  <a:pos x="53" y="402"/>
                </a:cxn>
                <a:cxn ang="0">
                  <a:pos x="53" y="415"/>
                </a:cxn>
                <a:cxn ang="0">
                  <a:pos x="121" y="434"/>
                </a:cxn>
                <a:cxn ang="0">
                  <a:pos x="182" y="447"/>
                </a:cxn>
                <a:cxn ang="0">
                  <a:pos x="237" y="454"/>
                </a:cxn>
                <a:cxn ang="0">
                  <a:pos x="287" y="454"/>
                </a:cxn>
                <a:cxn ang="0">
                  <a:pos x="331" y="447"/>
                </a:cxn>
                <a:cxn ang="0">
                  <a:pos x="369" y="437"/>
                </a:cxn>
                <a:cxn ang="0">
                  <a:pos x="404" y="423"/>
                </a:cxn>
                <a:cxn ang="0">
                  <a:pos x="433" y="406"/>
                </a:cxn>
                <a:cxn ang="0">
                  <a:pos x="459" y="386"/>
                </a:cxn>
                <a:cxn ang="0">
                  <a:pos x="481" y="364"/>
                </a:cxn>
                <a:cxn ang="0">
                  <a:pos x="498" y="340"/>
                </a:cxn>
                <a:cxn ang="0">
                  <a:pos x="513" y="315"/>
                </a:cxn>
                <a:cxn ang="0">
                  <a:pos x="525" y="291"/>
                </a:cxn>
                <a:cxn ang="0">
                  <a:pos x="534" y="267"/>
                </a:cxn>
                <a:cxn ang="0">
                  <a:pos x="541" y="243"/>
                </a:cxn>
                <a:cxn ang="0">
                  <a:pos x="546" y="222"/>
                </a:cxn>
                <a:cxn ang="0">
                  <a:pos x="516" y="224"/>
                </a:cxn>
                <a:cxn ang="0">
                  <a:pos x="487" y="226"/>
                </a:cxn>
                <a:cxn ang="0">
                  <a:pos x="456" y="224"/>
                </a:cxn>
                <a:cxn ang="0">
                  <a:pos x="425" y="222"/>
                </a:cxn>
                <a:cxn ang="0">
                  <a:pos x="393" y="217"/>
                </a:cxn>
                <a:cxn ang="0">
                  <a:pos x="363" y="209"/>
                </a:cxn>
                <a:cxn ang="0">
                  <a:pos x="331" y="200"/>
                </a:cxn>
                <a:cxn ang="0">
                  <a:pos x="299" y="187"/>
                </a:cxn>
                <a:cxn ang="0">
                  <a:pos x="267" y="173"/>
                </a:cxn>
                <a:cxn ang="0">
                  <a:pos x="233" y="156"/>
                </a:cxn>
                <a:cxn ang="0">
                  <a:pos x="201" y="137"/>
                </a:cxn>
                <a:cxn ang="0">
                  <a:pos x="168" y="115"/>
                </a:cxn>
                <a:cxn ang="0">
                  <a:pos x="135" y="91"/>
                </a:cxn>
                <a:cxn ang="0">
                  <a:pos x="101" y="64"/>
                </a:cxn>
                <a:cxn ang="0">
                  <a:pos x="68" y="33"/>
                </a:cxn>
                <a:cxn ang="0">
                  <a:pos x="35" y="0"/>
                </a:cxn>
                <a:cxn ang="0">
                  <a:pos x="35" y="0"/>
                </a:cxn>
              </a:cxnLst>
              <a:rect l="0" t="0" r="r" b="b"/>
              <a:pathLst>
                <a:path w="546" h="454">
                  <a:moveTo>
                    <a:pt x="35" y="0"/>
                  </a:moveTo>
                  <a:lnTo>
                    <a:pt x="32" y="1"/>
                  </a:lnTo>
                  <a:lnTo>
                    <a:pt x="27" y="6"/>
                  </a:lnTo>
                  <a:lnTo>
                    <a:pt x="21" y="14"/>
                  </a:lnTo>
                  <a:lnTo>
                    <a:pt x="13" y="22"/>
                  </a:lnTo>
                  <a:lnTo>
                    <a:pt x="7" y="31"/>
                  </a:lnTo>
                  <a:lnTo>
                    <a:pt x="1" y="38"/>
                  </a:lnTo>
                  <a:lnTo>
                    <a:pt x="0" y="45"/>
                  </a:lnTo>
                  <a:lnTo>
                    <a:pt x="4" y="49"/>
                  </a:lnTo>
                  <a:lnTo>
                    <a:pt x="22" y="87"/>
                  </a:lnTo>
                  <a:lnTo>
                    <a:pt x="35" y="140"/>
                  </a:lnTo>
                  <a:lnTo>
                    <a:pt x="42" y="200"/>
                  </a:lnTo>
                  <a:lnTo>
                    <a:pt x="49" y="261"/>
                  </a:lnTo>
                  <a:lnTo>
                    <a:pt x="51" y="320"/>
                  </a:lnTo>
                  <a:lnTo>
                    <a:pt x="53" y="369"/>
                  </a:lnTo>
                  <a:lnTo>
                    <a:pt x="53" y="402"/>
                  </a:lnTo>
                  <a:lnTo>
                    <a:pt x="53" y="415"/>
                  </a:lnTo>
                  <a:lnTo>
                    <a:pt x="121" y="434"/>
                  </a:lnTo>
                  <a:lnTo>
                    <a:pt x="182" y="447"/>
                  </a:lnTo>
                  <a:lnTo>
                    <a:pt x="237" y="454"/>
                  </a:lnTo>
                  <a:lnTo>
                    <a:pt x="287" y="454"/>
                  </a:lnTo>
                  <a:lnTo>
                    <a:pt x="331" y="447"/>
                  </a:lnTo>
                  <a:lnTo>
                    <a:pt x="369" y="437"/>
                  </a:lnTo>
                  <a:lnTo>
                    <a:pt x="404" y="423"/>
                  </a:lnTo>
                  <a:lnTo>
                    <a:pt x="433" y="406"/>
                  </a:lnTo>
                  <a:lnTo>
                    <a:pt x="459" y="386"/>
                  </a:lnTo>
                  <a:lnTo>
                    <a:pt x="481" y="364"/>
                  </a:lnTo>
                  <a:lnTo>
                    <a:pt x="498" y="340"/>
                  </a:lnTo>
                  <a:lnTo>
                    <a:pt x="513" y="315"/>
                  </a:lnTo>
                  <a:lnTo>
                    <a:pt x="525" y="291"/>
                  </a:lnTo>
                  <a:lnTo>
                    <a:pt x="534" y="267"/>
                  </a:lnTo>
                  <a:lnTo>
                    <a:pt x="541" y="243"/>
                  </a:lnTo>
                  <a:lnTo>
                    <a:pt x="546" y="222"/>
                  </a:lnTo>
                  <a:lnTo>
                    <a:pt x="516" y="224"/>
                  </a:lnTo>
                  <a:lnTo>
                    <a:pt x="487" y="226"/>
                  </a:lnTo>
                  <a:lnTo>
                    <a:pt x="456" y="224"/>
                  </a:lnTo>
                  <a:lnTo>
                    <a:pt x="425" y="222"/>
                  </a:lnTo>
                  <a:lnTo>
                    <a:pt x="393" y="217"/>
                  </a:lnTo>
                  <a:lnTo>
                    <a:pt x="363" y="209"/>
                  </a:lnTo>
                  <a:lnTo>
                    <a:pt x="331" y="200"/>
                  </a:lnTo>
                  <a:lnTo>
                    <a:pt x="299" y="187"/>
                  </a:lnTo>
                  <a:lnTo>
                    <a:pt x="267" y="173"/>
                  </a:lnTo>
                  <a:lnTo>
                    <a:pt x="233" y="156"/>
                  </a:lnTo>
                  <a:lnTo>
                    <a:pt x="201" y="137"/>
                  </a:lnTo>
                  <a:lnTo>
                    <a:pt x="168" y="115"/>
                  </a:lnTo>
                  <a:lnTo>
                    <a:pt x="135" y="91"/>
                  </a:lnTo>
                  <a:lnTo>
                    <a:pt x="101" y="64"/>
                  </a:lnTo>
                  <a:lnTo>
                    <a:pt x="68" y="33"/>
                  </a:lnTo>
                  <a:lnTo>
                    <a:pt x="35" y="0"/>
                  </a:lnTo>
                  <a:lnTo>
                    <a:pt x="3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lumOff val="3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lumOff val="3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lumOff val="35000"/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317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" name="Freeform 33"/>
            <p:cNvSpPr>
              <a:spLocks/>
            </p:cNvSpPr>
            <p:nvPr/>
          </p:nvSpPr>
          <p:spPr bwMode="auto">
            <a:xfrm>
              <a:off x="4475297" y="-273903"/>
              <a:ext cx="497811" cy="226660"/>
            </a:xfrm>
            <a:custGeom>
              <a:avLst/>
              <a:gdLst/>
              <a:ahLst/>
              <a:cxnLst>
                <a:cxn ang="0">
                  <a:pos x="25" y="141"/>
                </a:cxn>
                <a:cxn ang="0">
                  <a:pos x="87" y="125"/>
                </a:cxn>
                <a:cxn ang="0">
                  <a:pos x="147" y="107"/>
                </a:cxn>
                <a:cxn ang="0">
                  <a:pos x="186" y="94"/>
                </a:cxn>
                <a:cxn ang="0">
                  <a:pos x="182" y="88"/>
                </a:cxn>
                <a:cxn ang="0">
                  <a:pos x="170" y="80"/>
                </a:cxn>
                <a:cxn ang="0">
                  <a:pos x="178" y="78"/>
                </a:cxn>
                <a:cxn ang="0">
                  <a:pos x="200" y="73"/>
                </a:cxn>
                <a:cxn ang="0">
                  <a:pos x="221" y="64"/>
                </a:cxn>
                <a:cxn ang="0">
                  <a:pos x="236" y="59"/>
                </a:cxn>
                <a:cxn ang="0">
                  <a:pos x="230" y="55"/>
                </a:cxn>
                <a:cxn ang="0">
                  <a:pos x="219" y="50"/>
                </a:cxn>
                <a:cxn ang="0">
                  <a:pos x="225" y="46"/>
                </a:cxn>
                <a:cxn ang="0">
                  <a:pos x="253" y="32"/>
                </a:cxn>
                <a:cxn ang="0">
                  <a:pos x="286" y="15"/>
                </a:cxn>
                <a:cxn ang="0">
                  <a:pos x="309" y="4"/>
                </a:cxn>
                <a:cxn ang="0">
                  <a:pos x="297" y="0"/>
                </a:cxn>
                <a:cxn ang="0">
                  <a:pos x="261" y="6"/>
                </a:cxn>
                <a:cxn ang="0">
                  <a:pos x="230" y="18"/>
                </a:cxn>
                <a:cxn ang="0">
                  <a:pos x="210" y="27"/>
                </a:cxn>
                <a:cxn ang="0">
                  <a:pos x="209" y="18"/>
                </a:cxn>
                <a:cxn ang="0">
                  <a:pos x="216" y="4"/>
                </a:cxn>
                <a:cxn ang="0">
                  <a:pos x="207" y="6"/>
                </a:cxn>
                <a:cxn ang="0">
                  <a:pos x="183" y="20"/>
                </a:cxn>
                <a:cxn ang="0">
                  <a:pos x="163" y="36"/>
                </a:cxn>
                <a:cxn ang="0">
                  <a:pos x="147" y="46"/>
                </a:cxn>
                <a:cxn ang="0">
                  <a:pos x="145" y="38"/>
                </a:cxn>
                <a:cxn ang="0">
                  <a:pos x="152" y="25"/>
                </a:cxn>
                <a:cxn ang="0">
                  <a:pos x="137" y="33"/>
                </a:cxn>
                <a:cxn ang="0">
                  <a:pos x="88" y="66"/>
                </a:cxn>
                <a:cxn ang="0">
                  <a:pos x="38" y="109"/>
                </a:cxn>
                <a:cxn ang="0">
                  <a:pos x="5" y="138"/>
                </a:cxn>
                <a:cxn ang="0">
                  <a:pos x="0" y="143"/>
                </a:cxn>
              </a:cxnLst>
              <a:rect l="0" t="0" r="r" b="b"/>
              <a:pathLst>
                <a:path w="312" h="143">
                  <a:moveTo>
                    <a:pt x="0" y="143"/>
                  </a:moveTo>
                  <a:lnTo>
                    <a:pt x="25" y="141"/>
                  </a:lnTo>
                  <a:lnTo>
                    <a:pt x="56" y="134"/>
                  </a:lnTo>
                  <a:lnTo>
                    <a:pt x="87" y="125"/>
                  </a:lnTo>
                  <a:lnTo>
                    <a:pt x="119" y="116"/>
                  </a:lnTo>
                  <a:lnTo>
                    <a:pt x="147" y="107"/>
                  </a:lnTo>
                  <a:lnTo>
                    <a:pt x="169" y="100"/>
                  </a:lnTo>
                  <a:lnTo>
                    <a:pt x="186" y="94"/>
                  </a:lnTo>
                  <a:lnTo>
                    <a:pt x="191" y="92"/>
                  </a:lnTo>
                  <a:lnTo>
                    <a:pt x="182" y="88"/>
                  </a:lnTo>
                  <a:lnTo>
                    <a:pt x="174" y="83"/>
                  </a:lnTo>
                  <a:lnTo>
                    <a:pt x="170" y="80"/>
                  </a:lnTo>
                  <a:lnTo>
                    <a:pt x="169" y="79"/>
                  </a:lnTo>
                  <a:lnTo>
                    <a:pt x="178" y="78"/>
                  </a:lnTo>
                  <a:lnTo>
                    <a:pt x="188" y="75"/>
                  </a:lnTo>
                  <a:lnTo>
                    <a:pt x="200" y="73"/>
                  </a:lnTo>
                  <a:lnTo>
                    <a:pt x="211" y="68"/>
                  </a:lnTo>
                  <a:lnTo>
                    <a:pt x="221" y="64"/>
                  </a:lnTo>
                  <a:lnTo>
                    <a:pt x="230" y="61"/>
                  </a:lnTo>
                  <a:lnTo>
                    <a:pt x="236" y="59"/>
                  </a:lnTo>
                  <a:lnTo>
                    <a:pt x="238" y="57"/>
                  </a:lnTo>
                  <a:lnTo>
                    <a:pt x="230" y="55"/>
                  </a:lnTo>
                  <a:lnTo>
                    <a:pt x="224" y="51"/>
                  </a:lnTo>
                  <a:lnTo>
                    <a:pt x="219" y="50"/>
                  </a:lnTo>
                  <a:lnTo>
                    <a:pt x="218" y="48"/>
                  </a:lnTo>
                  <a:lnTo>
                    <a:pt x="225" y="46"/>
                  </a:lnTo>
                  <a:lnTo>
                    <a:pt x="238" y="39"/>
                  </a:lnTo>
                  <a:lnTo>
                    <a:pt x="253" y="32"/>
                  </a:lnTo>
                  <a:lnTo>
                    <a:pt x="270" y="24"/>
                  </a:lnTo>
                  <a:lnTo>
                    <a:pt x="286" y="15"/>
                  </a:lnTo>
                  <a:lnTo>
                    <a:pt x="300" y="7"/>
                  </a:lnTo>
                  <a:lnTo>
                    <a:pt x="309" y="4"/>
                  </a:lnTo>
                  <a:lnTo>
                    <a:pt x="312" y="1"/>
                  </a:lnTo>
                  <a:lnTo>
                    <a:pt x="297" y="0"/>
                  </a:lnTo>
                  <a:lnTo>
                    <a:pt x="279" y="2"/>
                  </a:lnTo>
                  <a:lnTo>
                    <a:pt x="261" y="6"/>
                  </a:lnTo>
                  <a:lnTo>
                    <a:pt x="245" y="11"/>
                  </a:lnTo>
                  <a:lnTo>
                    <a:pt x="230" y="18"/>
                  </a:lnTo>
                  <a:lnTo>
                    <a:pt x="218" y="23"/>
                  </a:lnTo>
                  <a:lnTo>
                    <a:pt x="210" y="27"/>
                  </a:lnTo>
                  <a:lnTo>
                    <a:pt x="207" y="28"/>
                  </a:lnTo>
                  <a:lnTo>
                    <a:pt x="209" y="18"/>
                  </a:lnTo>
                  <a:lnTo>
                    <a:pt x="212" y="9"/>
                  </a:lnTo>
                  <a:lnTo>
                    <a:pt x="216" y="4"/>
                  </a:lnTo>
                  <a:lnTo>
                    <a:pt x="218" y="1"/>
                  </a:lnTo>
                  <a:lnTo>
                    <a:pt x="207" y="6"/>
                  </a:lnTo>
                  <a:lnTo>
                    <a:pt x="196" y="14"/>
                  </a:lnTo>
                  <a:lnTo>
                    <a:pt x="183" y="20"/>
                  </a:lnTo>
                  <a:lnTo>
                    <a:pt x="173" y="28"/>
                  </a:lnTo>
                  <a:lnTo>
                    <a:pt x="163" y="36"/>
                  </a:lnTo>
                  <a:lnTo>
                    <a:pt x="154" y="41"/>
                  </a:lnTo>
                  <a:lnTo>
                    <a:pt x="147" y="46"/>
                  </a:lnTo>
                  <a:lnTo>
                    <a:pt x="143" y="48"/>
                  </a:lnTo>
                  <a:lnTo>
                    <a:pt x="145" y="38"/>
                  </a:lnTo>
                  <a:lnTo>
                    <a:pt x="148" y="30"/>
                  </a:lnTo>
                  <a:lnTo>
                    <a:pt x="152" y="25"/>
                  </a:lnTo>
                  <a:lnTo>
                    <a:pt x="154" y="24"/>
                  </a:lnTo>
                  <a:lnTo>
                    <a:pt x="137" y="33"/>
                  </a:lnTo>
                  <a:lnTo>
                    <a:pt x="114" y="47"/>
                  </a:lnTo>
                  <a:lnTo>
                    <a:pt x="88" y="66"/>
                  </a:lnTo>
                  <a:lnTo>
                    <a:pt x="63" y="88"/>
                  </a:lnTo>
                  <a:lnTo>
                    <a:pt x="38" y="109"/>
                  </a:lnTo>
                  <a:lnTo>
                    <a:pt x="19" y="127"/>
                  </a:lnTo>
                  <a:lnTo>
                    <a:pt x="5" y="138"/>
                  </a:lnTo>
                  <a:lnTo>
                    <a:pt x="0" y="143"/>
                  </a:lnTo>
                  <a:lnTo>
                    <a:pt x="0" y="14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lumOff val="3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lumOff val="3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lumOff val="35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 w="317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" name="Freeform 34"/>
            <p:cNvSpPr>
              <a:spLocks/>
            </p:cNvSpPr>
            <p:nvPr/>
          </p:nvSpPr>
          <p:spPr bwMode="auto">
            <a:xfrm>
              <a:off x="3746105" y="-280988"/>
              <a:ext cx="497811" cy="226660"/>
            </a:xfrm>
            <a:custGeom>
              <a:avLst/>
              <a:gdLst/>
              <a:ahLst/>
              <a:cxnLst>
                <a:cxn ang="0">
                  <a:pos x="308" y="138"/>
                </a:cxn>
                <a:cxn ang="0">
                  <a:pos x="275" y="109"/>
                </a:cxn>
                <a:cxn ang="0">
                  <a:pos x="224" y="67"/>
                </a:cxn>
                <a:cxn ang="0">
                  <a:pos x="176" y="33"/>
                </a:cxn>
                <a:cxn ang="0">
                  <a:pos x="161" y="27"/>
                </a:cxn>
                <a:cxn ang="0">
                  <a:pos x="169" y="40"/>
                </a:cxn>
                <a:cxn ang="0">
                  <a:pos x="165" y="46"/>
                </a:cxn>
                <a:cxn ang="0">
                  <a:pos x="150" y="36"/>
                </a:cxn>
                <a:cxn ang="0">
                  <a:pos x="129" y="22"/>
                </a:cxn>
                <a:cxn ang="0">
                  <a:pos x="106" y="7"/>
                </a:cxn>
                <a:cxn ang="0">
                  <a:pos x="96" y="4"/>
                </a:cxn>
                <a:cxn ang="0">
                  <a:pos x="105" y="18"/>
                </a:cxn>
                <a:cxn ang="0">
                  <a:pos x="103" y="26"/>
                </a:cxn>
                <a:cxn ang="0">
                  <a:pos x="83" y="17"/>
                </a:cxn>
                <a:cxn ang="0">
                  <a:pos x="51" y="7"/>
                </a:cxn>
                <a:cxn ang="0">
                  <a:pos x="16" y="0"/>
                </a:cxn>
                <a:cxn ang="0">
                  <a:pos x="4" y="3"/>
                </a:cxn>
                <a:cxn ang="0">
                  <a:pos x="27" y="15"/>
                </a:cxn>
                <a:cxn ang="0">
                  <a:pos x="59" y="33"/>
                </a:cxn>
                <a:cxn ang="0">
                  <a:pos x="87" y="46"/>
                </a:cxn>
                <a:cxn ang="0">
                  <a:pos x="93" y="50"/>
                </a:cxn>
                <a:cxn ang="0">
                  <a:pos x="83" y="54"/>
                </a:cxn>
                <a:cxn ang="0">
                  <a:pos x="78" y="58"/>
                </a:cxn>
                <a:cxn ang="0">
                  <a:pos x="92" y="64"/>
                </a:cxn>
                <a:cxn ang="0">
                  <a:pos x="114" y="73"/>
                </a:cxn>
                <a:cxn ang="0">
                  <a:pos x="135" y="78"/>
                </a:cxn>
                <a:cxn ang="0">
                  <a:pos x="143" y="80"/>
                </a:cxn>
                <a:cxn ang="0">
                  <a:pos x="132" y="89"/>
                </a:cxn>
                <a:cxn ang="0">
                  <a:pos x="128" y="95"/>
                </a:cxn>
                <a:cxn ang="0">
                  <a:pos x="166" y="108"/>
                </a:cxn>
                <a:cxn ang="0">
                  <a:pos x="225" y="127"/>
                </a:cxn>
                <a:cxn ang="0">
                  <a:pos x="287" y="141"/>
                </a:cxn>
                <a:cxn ang="0">
                  <a:pos x="314" y="144"/>
                </a:cxn>
              </a:cxnLst>
              <a:rect l="0" t="0" r="r" b="b"/>
              <a:pathLst>
                <a:path w="314" h="144">
                  <a:moveTo>
                    <a:pt x="314" y="144"/>
                  </a:moveTo>
                  <a:lnTo>
                    <a:pt x="308" y="138"/>
                  </a:lnTo>
                  <a:lnTo>
                    <a:pt x="294" y="127"/>
                  </a:lnTo>
                  <a:lnTo>
                    <a:pt x="275" y="109"/>
                  </a:lnTo>
                  <a:lnTo>
                    <a:pt x="251" y="89"/>
                  </a:lnTo>
                  <a:lnTo>
                    <a:pt x="224" y="67"/>
                  </a:lnTo>
                  <a:lnTo>
                    <a:pt x="200" y="48"/>
                  </a:lnTo>
                  <a:lnTo>
                    <a:pt x="176" y="33"/>
                  </a:lnTo>
                  <a:lnTo>
                    <a:pt x="159" y="26"/>
                  </a:lnTo>
                  <a:lnTo>
                    <a:pt x="161" y="27"/>
                  </a:lnTo>
                  <a:lnTo>
                    <a:pt x="165" y="32"/>
                  </a:lnTo>
                  <a:lnTo>
                    <a:pt x="169" y="40"/>
                  </a:lnTo>
                  <a:lnTo>
                    <a:pt x="169" y="49"/>
                  </a:lnTo>
                  <a:lnTo>
                    <a:pt x="165" y="46"/>
                  </a:lnTo>
                  <a:lnTo>
                    <a:pt x="159" y="42"/>
                  </a:lnTo>
                  <a:lnTo>
                    <a:pt x="150" y="36"/>
                  </a:lnTo>
                  <a:lnTo>
                    <a:pt x="139" y="28"/>
                  </a:lnTo>
                  <a:lnTo>
                    <a:pt x="129" y="22"/>
                  </a:lnTo>
                  <a:lnTo>
                    <a:pt x="118" y="14"/>
                  </a:lnTo>
                  <a:lnTo>
                    <a:pt x="106" y="7"/>
                  </a:lnTo>
                  <a:lnTo>
                    <a:pt x="95" y="1"/>
                  </a:lnTo>
                  <a:lnTo>
                    <a:pt x="96" y="4"/>
                  </a:lnTo>
                  <a:lnTo>
                    <a:pt x="101" y="9"/>
                  </a:lnTo>
                  <a:lnTo>
                    <a:pt x="105" y="18"/>
                  </a:lnTo>
                  <a:lnTo>
                    <a:pt x="106" y="27"/>
                  </a:lnTo>
                  <a:lnTo>
                    <a:pt x="103" y="26"/>
                  </a:lnTo>
                  <a:lnTo>
                    <a:pt x="96" y="22"/>
                  </a:lnTo>
                  <a:lnTo>
                    <a:pt x="83" y="17"/>
                  </a:lnTo>
                  <a:lnTo>
                    <a:pt x="69" y="12"/>
                  </a:lnTo>
                  <a:lnTo>
                    <a:pt x="51" y="7"/>
                  </a:lnTo>
                  <a:lnTo>
                    <a:pt x="33" y="3"/>
                  </a:lnTo>
                  <a:lnTo>
                    <a:pt x="16" y="0"/>
                  </a:lnTo>
                  <a:lnTo>
                    <a:pt x="0" y="0"/>
                  </a:lnTo>
                  <a:lnTo>
                    <a:pt x="4" y="3"/>
                  </a:lnTo>
                  <a:lnTo>
                    <a:pt x="13" y="8"/>
                  </a:lnTo>
                  <a:lnTo>
                    <a:pt x="27" y="15"/>
                  </a:lnTo>
                  <a:lnTo>
                    <a:pt x="42" y="24"/>
                  </a:lnTo>
                  <a:lnTo>
                    <a:pt x="59" y="33"/>
                  </a:lnTo>
                  <a:lnTo>
                    <a:pt x="74" y="41"/>
                  </a:lnTo>
                  <a:lnTo>
                    <a:pt x="87" y="46"/>
                  </a:lnTo>
                  <a:lnTo>
                    <a:pt x="95" y="49"/>
                  </a:lnTo>
                  <a:lnTo>
                    <a:pt x="93" y="50"/>
                  </a:lnTo>
                  <a:lnTo>
                    <a:pt x="89" y="51"/>
                  </a:lnTo>
                  <a:lnTo>
                    <a:pt x="83" y="54"/>
                  </a:lnTo>
                  <a:lnTo>
                    <a:pt x="75" y="56"/>
                  </a:lnTo>
                  <a:lnTo>
                    <a:pt x="78" y="58"/>
                  </a:lnTo>
                  <a:lnTo>
                    <a:pt x="83" y="60"/>
                  </a:lnTo>
                  <a:lnTo>
                    <a:pt x="92" y="64"/>
                  </a:lnTo>
                  <a:lnTo>
                    <a:pt x="102" y="69"/>
                  </a:lnTo>
                  <a:lnTo>
                    <a:pt x="114" y="73"/>
                  </a:lnTo>
                  <a:lnTo>
                    <a:pt x="125" y="77"/>
                  </a:lnTo>
                  <a:lnTo>
                    <a:pt x="135" y="78"/>
                  </a:lnTo>
                  <a:lnTo>
                    <a:pt x="144" y="78"/>
                  </a:lnTo>
                  <a:lnTo>
                    <a:pt x="143" y="80"/>
                  </a:lnTo>
                  <a:lnTo>
                    <a:pt x="139" y="83"/>
                  </a:lnTo>
                  <a:lnTo>
                    <a:pt x="132" y="89"/>
                  </a:lnTo>
                  <a:lnTo>
                    <a:pt x="123" y="92"/>
                  </a:lnTo>
                  <a:lnTo>
                    <a:pt x="128" y="95"/>
                  </a:lnTo>
                  <a:lnTo>
                    <a:pt x="143" y="100"/>
                  </a:lnTo>
                  <a:lnTo>
                    <a:pt x="166" y="108"/>
                  </a:lnTo>
                  <a:lnTo>
                    <a:pt x="194" y="118"/>
                  </a:lnTo>
                  <a:lnTo>
                    <a:pt x="225" y="127"/>
                  </a:lnTo>
                  <a:lnTo>
                    <a:pt x="257" y="135"/>
                  </a:lnTo>
                  <a:lnTo>
                    <a:pt x="287" y="141"/>
                  </a:lnTo>
                  <a:lnTo>
                    <a:pt x="314" y="144"/>
                  </a:lnTo>
                  <a:lnTo>
                    <a:pt x="314" y="14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lumOff val="3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lumOff val="3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lumOff val="35000"/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317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1" name="Freeform 35"/>
            <p:cNvSpPr>
              <a:spLocks/>
            </p:cNvSpPr>
            <p:nvPr/>
          </p:nvSpPr>
          <p:spPr bwMode="auto">
            <a:xfrm>
              <a:off x="4236907" y="-89742"/>
              <a:ext cx="245399" cy="155829"/>
            </a:xfrm>
            <a:custGeom>
              <a:avLst/>
              <a:gdLst/>
              <a:ahLst/>
              <a:cxnLst>
                <a:cxn ang="0">
                  <a:pos x="77" y="99"/>
                </a:cxn>
                <a:cxn ang="0">
                  <a:pos x="63" y="98"/>
                </a:cxn>
                <a:cxn ang="0">
                  <a:pos x="49" y="96"/>
                </a:cxn>
                <a:cxn ang="0">
                  <a:pos x="35" y="90"/>
                </a:cxn>
                <a:cxn ang="0">
                  <a:pos x="23" y="85"/>
                </a:cxn>
                <a:cxn ang="0">
                  <a:pos x="14" y="78"/>
                </a:cxn>
                <a:cxn ang="0">
                  <a:pos x="7" y="69"/>
                </a:cxn>
                <a:cxn ang="0">
                  <a:pos x="1" y="58"/>
                </a:cxn>
                <a:cxn ang="0">
                  <a:pos x="0" y="48"/>
                </a:cxn>
                <a:cxn ang="0">
                  <a:pos x="1" y="38"/>
                </a:cxn>
                <a:cxn ang="0">
                  <a:pos x="7" y="29"/>
                </a:cxn>
                <a:cxn ang="0">
                  <a:pos x="14" y="21"/>
                </a:cxn>
                <a:cxn ang="0">
                  <a:pos x="23" y="14"/>
                </a:cxn>
                <a:cxn ang="0">
                  <a:pos x="35" y="7"/>
                </a:cxn>
                <a:cxn ang="0">
                  <a:pos x="49" y="3"/>
                </a:cxn>
                <a:cxn ang="0">
                  <a:pos x="63" y="1"/>
                </a:cxn>
                <a:cxn ang="0">
                  <a:pos x="77" y="0"/>
                </a:cxn>
                <a:cxn ang="0">
                  <a:pos x="92" y="1"/>
                </a:cxn>
                <a:cxn ang="0">
                  <a:pos x="108" y="3"/>
                </a:cxn>
                <a:cxn ang="0">
                  <a:pos x="121" y="7"/>
                </a:cxn>
                <a:cxn ang="0">
                  <a:pos x="132" y="14"/>
                </a:cxn>
                <a:cxn ang="0">
                  <a:pos x="142" y="21"/>
                </a:cxn>
                <a:cxn ang="0">
                  <a:pos x="149" y="29"/>
                </a:cxn>
                <a:cxn ang="0">
                  <a:pos x="154" y="38"/>
                </a:cxn>
                <a:cxn ang="0">
                  <a:pos x="155" y="48"/>
                </a:cxn>
                <a:cxn ang="0">
                  <a:pos x="154" y="58"/>
                </a:cxn>
                <a:cxn ang="0">
                  <a:pos x="149" y="69"/>
                </a:cxn>
                <a:cxn ang="0">
                  <a:pos x="142" y="78"/>
                </a:cxn>
                <a:cxn ang="0">
                  <a:pos x="132" y="85"/>
                </a:cxn>
                <a:cxn ang="0">
                  <a:pos x="121" y="90"/>
                </a:cxn>
                <a:cxn ang="0">
                  <a:pos x="108" y="96"/>
                </a:cxn>
                <a:cxn ang="0">
                  <a:pos x="92" y="98"/>
                </a:cxn>
                <a:cxn ang="0">
                  <a:pos x="77" y="99"/>
                </a:cxn>
                <a:cxn ang="0">
                  <a:pos x="77" y="99"/>
                </a:cxn>
              </a:cxnLst>
              <a:rect l="0" t="0" r="r" b="b"/>
              <a:pathLst>
                <a:path w="155" h="99">
                  <a:moveTo>
                    <a:pt x="77" y="99"/>
                  </a:moveTo>
                  <a:lnTo>
                    <a:pt x="63" y="98"/>
                  </a:lnTo>
                  <a:lnTo>
                    <a:pt x="49" y="96"/>
                  </a:lnTo>
                  <a:lnTo>
                    <a:pt x="35" y="90"/>
                  </a:lnTo>
                  <a:lnTo>
                    <a:pt x="23" y="85"/>
                  </a:lnTo>
                  <a:lnTo>
                    <a:pt x="14" y="78"/>
                  </a:lnTo>
                  <a:lnTo>
                    <a:pt x="7" y="69"/>
                  </a:lnTo>
                  <a:lnTo>
                    <a:pt x="1" y="58"/>
                  </a:lnTo>
                  <a:lnTo>
                    <a:pt x="0" y="48"/>
                  </a:lnTo>
                  <a:lnTo>
                    <a:pt x="1" y="38"/>
                  </a:lnTo>
                  <a:lnTo>
                    <a:pt x="7" y="29"/>
                  </a:lnTo>
                  <a:lnTo>
                    <a:pt x="14" y="21"/>
                  </a:lnTo>
                  <a:lnTo>
                    <a:pt x="23" y="14"/>
                  </a:lnTo>
                  <a:lnTo>
                    <a:pt x="35" y="7"/>
                  </a:lnTo>
                  <a:lnTo>
                    <a:pt x="49" y="3"/>
                  </a:lnTo>
                  <a:lnTo>
                    <a:pt x="63" y="1"/>
                  </a:lnTo>
                  <a:lnTo>
                    <a:pt x="77" y="0"/>
                  </a:lnTo>
                  <a:lnTo>
                    <a:pt x="92" y="1"/>
                  </a:lnTo>
                  <a:lnTo>
                    <a:pt x="108" y="3"/>
                  </a:lnTo>
                  <a:lnTo>
                    <a:pt x="121" y="7"/>
                  </a:lnTo>
                  <a:lnTo>
                    <a:pt x="132" y="14"/>
                  </a:lnTo>
                  <a:lnTo>
                    <a:pt x="142" y="21"/>
                  </a:lnTo>
                  <a:lnTo>
                    <a:pt x="149" y="29"/>
                  </a:lnTo>
                  <a:lnTo>
                    <a:pt x="154" y="38"/>
                  </a:lnTo>
                  <a:lnTo>
                    <a:pt x="155" y="48"/>
                  </a:lnTo>
                  <a:lnTo>
                    <a:pt x="154" y="58"/>
                  </a:lnTo>
                  <a:lnTo>
                    <a:pt x="149" y="69"/>
                  </a:lnTo>
                  <a:lnTo>
                    <a:pt x="142" y="78"/>
                  </a:lnTo>
                  <a:lnTo>
                    <a:pt x="132" y="85"/>
                  </a:lnTo>
                  <a:lnTo>
                    <a:pt x="121" y="90"/>
                  </a:lnTo>
                  <a:lnTo>
                    <a:pt x="108" y="96"/>
                  </a:lnTo>
                  <a:lnTo>
                    <a:pt x="92" y="98"/>
                  </a:lnTo>
                  <a:lnTo>
                    <a:pt x="77" y="99"/>
                  </a:lnTo>
                  <a:lnTo>
                    <a:pt x="77" y="99"/>
                  </a:lnTo>
                  <a:close/>
                </a:path>
              </a:pathLst>
            </a:custGeom>
            <a:solidFill>
              <a:schemeClr val="bg1">
                <a:lumMod val="65000"/>
                <a:lumOff val="3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2" name="Freeform 36"/>
            <p:cNvSpPr>
              <a:spLocks/>
            </p:cNvSpPr>
            <p:nvPr/>
          </p:nvSpPr>
          <p:spPr bwMode="auto">
            <a:xfrm>
              <a:off x="4089665" y="611485"/>
              <a:ext cx="560917" cy="1147465"/>
            </a:xfrm>
            <a:custGeom>
              <a:avLst/>
              <a:gdLst/>
              <a:ahLst/>
              <a:cxnLst>
                <a:cxn ang="0">
                  <a:pos x="177" y="724"/>
                </a:cxn>
                <a:cxn ang="0">
                  <a:pos x="213" y="715"/>
                </a:cxn>
                <a:cxn ang="0">
                  <a:pos x="246" y="691"/>
                </a:cxn>
                <a:cxn ang="0">
                  <a:pos x="275" y="651"/>
                </a:cxn>
                <a:cxn ang="0">
                  <a:pos x="302" y="598"/>
                </a:cxn>
                <a:cxn ang="0">
                  <a:pos x="324" y="534"/>
                </a:cxn>
                <a:cxn ang="0">
                  <a:pos x="341" y="461"/>
                </a:cxn>
                <a:cxn ang="0">
                  <a:pos x="351" y="382"/>
                </a:cxn>
                <a:cxn ang="0">
                  <a:pos x="355" y="296"/>
                </a:cxn>
                <a:cxn ang="0">
                  <a:pos x="353" y="253"/>
                </a:cxn>
                <a:cxn ang="0">
                  <a:pos x="351" y="212"/>
                </a:cxn>
                <a:cxn ang="0">
                  <a:pos x="347" y="171"/>
                </a:cxn>
                <a:cxn ang="0">
                  <a:pos x="341" y="132"/>
                </a:cxn>
                <a:cxn ang="0">
                  <a:pos x="333" y="96"/>
                </a:cxn>
                <a:cxn ang="0">
                  <a:pos x="324" y="62"/>
                </a:cxn>
                <a:cxn ang="0">
                  <a:pos x="315" y="30"/>
                </a:cxn>
                <a:cxn ang="0">
                  <a:pos x="304" y="0"/>
                </a:cxn>
                <a:cxn ang="0">
                  <a:pos x="289" y="13"/>
                </a:cxn>
                <a:cxn ang="0">
                  <a:pos x="275" y="23"/>
                </a:cxn>
                <a:cxn ang="0">
                  <a:pos x="260" y="34"/>
                </a:cxn>
                <a:cxn ang="0">
                  <a:pos x="243" y="41"/>
                </a:cxn>
                <a:cxn ang="0">
                  <a:pos x="225" y="48"/>
                </a:cxn>
                <a:cxn ang="0">
                  <a:pos x="207" y="53"/>
                </a:cxn>
                <a:cxn ang="0">
                  <a:pos x="188" y="55"/>
                </a:cxn>
                <a:cxn ang="0">
                  <a:pos x="169" y="57"/>
                </a:cxn>
                <a:cxn ang="0">
                  <a:pos x="152" y="55"/>
                </a:cxn>
                <a:cxn ang="0">
                  <a:pos x="134" y="53"/>
                </a:cxn>
                <a:cxn ang="0">
                  <a:pos x="118" y="49"/>
                </a:cxn>
                <a:cxn ang="0">
                  <a:pos x="100" y="44"/>
                </a:cxn>
                <a:cxn ang="0">
                  <a:pos x="83" y="37"/>
                </a:cxn>
                <a:cxn ang="0">
                  <a:pos x="68" y="28"/>
                </a:cxn>
                <a:cxn ang="0">
                  <a:pos x="52" y="21"/>
                </a:cxn>
                <a:cxn ang="0">
                  <a:pos x="40" y="10"/>
                </a:cxn>
                <a:cxn ang="0">
                  <a:pos x="26" y="49"/>
                </a:cxn>
                <a:cxn ang="0">
                  <a:pos x="17" y="85"/>
                </a:cxn>
                <a:cxn ang="0">
                  <a:pos x="9" y="119"/>
                </a:cxn>
                <a:cxn ang="0">
                  <a:pos x="5" y="151"/>
                </a:cxn>
                <a:cxn ang="0">
                  <a:pos x="1" y="185"/>
                </a:cxn>
                <a:cxn ang="0">
                  <a:pos x="0" y="219"/>
                </a:cxn>
                <a:cxn ang="0">
                  <a:pos x="0" y="256"/>
                </a:cxn>
                <a:cxn ang="0">
                  <a:pos x="0" y="296"/>
                </a:cxn>
                <a:cxn ang="0">
                  <a:pos x="4" y="382"/>
                </a:cxn>
                <a:cxn ang="0">
                  <a:pos x="14" y="461"/>
                </a:cxn>
                <a:cxn ang="0">
                  <a:pos x="31" y="534"/>
                </a:cxn>
                <a:cxn ang="0">
                  <a:pos x="52" y="598"/>
                </a:cxn>
                <a:cxn ang="0">
                  <a:pos x="78" y="651"/>
                </a:cxn>
                <a:cxn ang="0">
                  <a:pos x="108" y="691"/>
                </a:cxn>
                <a:cxn ang="0">
                  <a:pos x="141" y="715"/>
                </a:cxn>
                <a:cxn ang="0">
                  <a:pos x="177" y="724"/>
                </a:cxn>
                <a:cxn ang="0">
                  <a:pos x="177" y="724"/>
                </a:cxn>
              </a:cxnLst>
              <a:rect l="0" t="0" r="r" b="b"/>
              <a:pathLst>
                <a:path w="355" h="724">
                  <a:moveTo>
                    <a:pt x="177" y="724"/>
                  </a:moveTo>
                  <a:lnTo>
                    <a:pt x="213" y="715"/>
                  </a:lnTo>
                  <a:lnTo>
                    <a:pt x="246" y="691"/>
                  </a:lnTo>
                  <a:lnTo>
                    <a:pt x="275" y="651"/>
                  </a:lnTo>
                  <a:lnTo>
                    <a:pt x="302" y="598"/>
                  </a:lnTo>
                  <a:lnTo>
                    <a:pt x="324" y="534"/>
                  </a:lnTo>
                  <a:lnTo>
                    <a:pt x="341" y="461"/>
                  </a:lnTo>
                  <a:lnTo>
                    <a:pt x="351" y="382"/>
                  </a:lnTo>
                  <a:lnTo>
                    <a:pt x="355" y="296"/>
                  </a:lnTo>
                  <a:lnTo>
                    <a:pt x="353" y="253"/>
                  </a:lnTo>
                  <a:lnTo>
                    <a:pt x="351" y="212"/>
                  </a:lnTo>
                  <a:lnTo>
                    <a:pt x="347" y="171"/>
                  </a:lnTo>
                  <a:lnTo>
                    <a:pt x="341" y="132"/>
                  </a:lnTo>
                  <a:lnTo>
                    <a:pt x="333" y="96"/>
                  </a:lnTo>
                  <a:lnTo>
                    <a:pt x="324" y="62"/>
                  </a:lnTo>
                  <a:lnTo>
                    <a:pt x="315" y="30"/>
                  </a:lnTo>
                  <a:lnTo>
                    <a:pt x="304" y="0"/>
                  </a:lnTo>
                  <a:lnTo>
                    <a:pt x="289" y="13"/>
                  </a:lnTo>
                  <a:lnTo>
                    <a:pt x="275" y="23"/>
                  </a:lnTo>
                  <a:lnTo>
                    <a:pt x="260" y="34"/>
                  </a:lnTo>
                  <a:lnTo>
                    <a:pt x="243" y="41"/>
                  </a:lnTo>
                  <a:lnTo>
                    <a:pt x="225" y="48"/>
                  </a:lnTo>
                  <a:lnTo>
                    <a:pt x="207" y="53"/>
                  </a:lnTo>
                  <a:lnTo>
                    <a:pt x="188" y="55"/>
                  </a:lnTo>
                  <a:lnTo>
                    <a:pt x="169" y="57"/>
                  </a:lnTo>
                  <a:lnTo>
                    <a:pt x="152" y="55"/>
                  </a:lnTo>
                  <a:lnTo>
                    <a:pt x="134" y="53"/>
                  </a:lnTo>
                  <a:lnTo>
                    <a:pt x="118" y="49"/>
                  </a:lnTo>
                  <a:lnTo>
                    <a:pt x="100" y="44"/>
                  </a:lnTo>
                  <a:lnTo>
                    <a:pt x="83" y="37"/>
                  </a:lnTo>
                  <a:lnTo>
                    <a:pt x="68" y="28"/>
                  </a:lnTo>
                  <a:lnTo>
                    <a:pt x="52" y="21"/>
                  </a:lnTo>
                  <a:lnTo>
                    <a:pt x="40" y="10"/>
                  </a:lnTo>
                  <a:lnTo>
                    <a:pt x="26" y="49"/>
                  </a:lnTo>
                  <a:lnTo>
                    <a:pt x="17" y="85"/>
                  </a:lnTo>
                  <a:lnTo>
                    <a:pt x="9" y="119"/>
                  </a:lnTo>
                  <a:lnTo>
                    <a:pt x="5" y="151"/>
                  </a:lnTo>
                  <a:lnTo>
                    <a:pt x="1" y="185"/>
                  </a:lnTo>
                  <a:lnTo>
                    <a:pt x="0" y="219"/>
                  </a:lnTo>
                  <a:lnTo>
                    <a:pt x="0" y="256"/>
                  </a:lnTo>
                  <a:lnTo>
                    <a:pt x="0" y="296"/>
                  </a:lnTo>
                  <a:lnTo>
                    <a:pt x="4" y="382"/>
                  </a:lnTo>
                  <a:lnTo>
                    <a:pt x="14" y="461"/>
                  </a:lnTo>
                  <a:lnTo>
                    <a:pt x="31" y="534"/>
                  </a:lnTo>
                  <a:lnTo>
                    <a:pt x="52" y="598"/>
                  </a:lnTo>
                  <a:lnTo>
                    <a:pt x="78" y="651"/>
                  </a:lnTo>
                  <a:lnTo>
                    <a:pt x="108" y="691"/>
                  </a:lnTo>
                  <a:lnTo>
                    <a:pt x="141" y="715"/>
                  </a:lnTo>
                  <a:lnTo>
                    <a:pt x="177" y="724"/>
                  </a:lnTo>
                  <a:lnTo>
                    <a:pt x="177" y="72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lumOff val="3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lumOff val="3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lumOff val="3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317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3" name="Freeform 37"/>
            <p:cNvSpPr>
              <a:spLocks/>
            </p:cNvSpPr>
            <p:nvPr/>
          </p:nvSpPr>
          <p:spPr bwMode="auto">
            <a:xfrm>
              <a:off x="4052888" y="82550"/>
              <a:ext cx="606425" cy="598488"/>
            </a:xfrm>
            <a:custGeom>
              <a:avLst/>
              <a:gdLst/>
              <a:ahLst/>
              <a:cxnLst>
                <a:cxn ang="0">
                  <a:pos x="191" y="377"/>
                </a:cxn>
                <a:cxn ang="0">
                  <a:pos x="229" y="373"/>
                </a:cxn>
                <a:cxn ang="0">
                  <a:pos x="265" y="362"/>
                </a:cxn>
                <a:cxn ang="0">
                  <a:pos x="297" y="344"/>
                </a:cxn>
                <a:cxn ang="0">
                  <a:pos x="326" y="321"/>
                </a:cxn>
                <a:cxn ang="0">
                  <a:pos x="349" y="293"/>
                </a:cxn>
                <a:cxn ang="0">
                  <a:pos x="366" y="260"/>
                </a:cxn>
                <a:cxn ang="0">
                  <a:pos x="378" y="225"/>
                </a:cxn>
                <a:cxn ang="0">
                  <a:pos x="382" y="186"/>
                </a:cxn>
                <a:cxn ang="0">
                  <a:pos x="379" y="153"/>
                </a:cxn>
                <a:cxn ang="0">
                  <a:pos x="372" y="122"/>
                </a:cxn>
                <a:cxn ang="0">
                  <a:pos x="359" y="94"/>
                </a:cxn>
                <a:cxn ang="0">
                  <a:pos x="342" y="68"/>
                </a:cxn>
                <a:cxn ang="0">
                  <a:pos x="320" y="45"/>
                </a:cxn>
                <a:cxn ang="0">
                  <a:pos x="296" y="26"/>
                </a:cxn>
                <a:cxn ang="0">
                  <a:pos x="269" y="11"/>
                </a:cxn>
                <a:cxn ang="0">
                  <a:pos x="240" y="0"/>
                </a:cxn>
                <a:cxn ang="0">
                  <a:pos x="235" y="3"/>
                </a:cxn>
                <a:cxn ang="0">
                  <a:pos x="229" y="6"/>
                </a:cxn>
                <a:cxn ang="0">
                  <a:pos x="224" y="7"/>
                </a:cxn>
                <a:cxn ang="0">
                  <a:pos x="218" y="9"/>
                </a:cxn>
                <a:cxn ang="0">
                  <a:pos x="211" y="11"/>
                </a:cxn>
                <a:cxn ang="0">
                  <a:pos x="205" y="11"/>
                </a:cxn>
                <a:cxn ang="0">
                  <a:pos x="197" y="12"/>
                </a:cxn>
                <a:cxn ang="0">
                  <a:pos x="191" y="12"/>
                </a:cxn>
                <a:cxn ang="0">
                  <a:pos x="185" y="12"/>
                </a:cxn>
                <a:cxn ang="0">
                  <a:pos x="178" y="11"/>
                </a:cxn>
                <a:cxn ang="0">
                  <a:pos x="172" y="11"/>
                </a:cxn>
                <a:cxn ang="0">
                  <a:pos x="165" y="9"/>
                </a:cxn>
                <a:cxn ang="0">
                  <a:pos x="159" y="7"/>
                </a:cxn>
                <a:cxn ang="0">
                  <a:pos x="154" y="6"/>
                </a:cxn>
                <a:cxn ang="0">
                  <a:pos x="149" y="3"/>
                </a:cxn>
                <a:cxn ang="0">
                  <a:pos x="144" y="0"/>
                </a:cxn>
                <a:cxn ang="0">
                  <a:pos x="114" y="11"/>
                </a:cxn>
                <a:cxn ang="0">
                  <a:pos x="87" y="26"/>
                </a:cxn>
                <a:cxn ang="0">
                  <a:pos x="62" y="45"/>
                </a:cxn>
                <a:cxn ang="0">
                  <a:pos x="41" y="68"/>
                </a:cxn>
                <a:cxn ang="0">
                  <a:pos x="24" y="94"/>
                </a:cxn>
                <a:cxn ang="0">
                  <a:pos x="12" y="122"/>
                </a:cxn>
                <a:cxn ang="0">
                  <a:pos x="3" y="153"/>
                </a:cxn>
                <a:cxn ang="0">
                  <a:pos x="0" y="186"/>
                </a:cxn>
                <a:cxn ang="0">
                  <a:pos x="4" y="225"/>
                </a:cxn>
                <a:cxn ang="0">
                  <a:pos x="16" y="260"/>
                </a:cxn>
                <a:cxn ang="0">
                  <a:pos x="33" y="293"/>
                </a:cxn>
                <a:cxn ang="0">
                  <a:pos x="56" y="321"/>
                </a:cxn>
                <a:cxn ang="0">
                  <a:pos x="85" y="344"/>
                </a:cxn>
                <a:cxn ang="0">
                  <a:pos x="118" y="362"/>
                </a:cxn>
                <a:cxn ang="0">
                  <a:pos x="153" y="373"/>
                </a:cxn>
                <a:cxn ang="0">
                  <a:pos x="191" y="377"/>
                </a:cxn>
                <a:cxn ang="0">
                  <a:pos x="191" y="377"/>
                </a:cxn>
              </a:cxnLst>
              <a:rect l="0" t="0" r="r" b="b"/>
              <a:pathLst>
                <a:path w="382" h="377">
                  <a:moveTo>
                    <a:pt x="191" y="377"/>
                  </a:moveTo>
                  <a:lnTo>
                    <a:pt x="229" y="373"/>
                  </a:lnTo>
                  <a:lnTo>
                    <a:pt x="265" y="362"/>
                  </a:lnTo>
                  <a:lnTo>
                    <a:pt x="297" y="344"/>
                  </a:lnTo>
                  <a:lnTo>
                    <a:pt x="326" y="321"/>
                  </a:lnTo>
                  <a:lnTo>
                    <a:pt x="349" y="293"/>
                  </a:lnTo>
                  <a:lnTo>
                    <a:pt x="366" y="260"/>
                  </a:lnTo>
                  <a:lnTo>
                    <a:pt x="378" y="225"/>
                  </a:lnTo>
                  <a:lnTo>
                    <a:pt x="382" y="186"/>
                  </a:lnTo>
                  <a:lnTo>
                    <a:pt x="379" y="153"/>
                  </a:lnTo>
                  <a:lnTo>
                    <a:pt x="372" y="122"/>
                  </a:lnTo>
                  <a:lnTo>
                    <a:pt x="359" y="94"/>
                  </a:lnTo>
                  <a:lnTo>
                    <a:pt x="342" y="68"/>
                  </a:lnTo>
                  <a:lnTo>
                    <a:pt x="320" y="45"/>
                  </a:lnTo>
                  <a:lnTo>
                    <a:pt x="296" y="26"/>
                  </a:lnTo>
                  <a:lnTo>
                    <a:pt x="269" y="11"/>
                  </a:lnTo>
                  <a:lnTo>
                    <a:pt x="240" y="0"/>
                  </a:lnTo>
                  <a:lnTo>
                    <a:pt x="235" y="3"/>
                  </a:lnTo>
                  <a:lnTo>
                    <a:pt x="229" y="6"/>
                  </a:lnTo>
                  <a:lnTo>
                    <a:pt x="224" y="7"/>
                  </a:lnTo>
                  <a:lnTo>
                    <a:pt x="218" y="9"/>
                  </a:lnTo>
                  <a:lnTo>
                    <a:pt x="211" y="11"/>
                  </a:lnTo>
                  <a:lnTo>
                    <a:pt x="205" y="11"/>
                  </a:lnTo>
                  <a:lnTo>
                    <a:pt x="197" y="12"/>
                  </a:lnTo>
                  <a:lnTo>
                    <a:pt x="191" y="12"/>
                  </a:lnTo>
                  <a:lnTo>
                    <a:pt x="185" y="12"/>
                  </a:lnTo>
                  <a:lnTo>
                    <a:pt x="178" y="11"/>
                  </a:lnTo>
                  <a:lnTo>
                    <a:pt x="172" y="11"/>
                  </a:lnTo>
                  <a:lnTo>
                    <a:pt x="165" y="9"/>
                  </a:lnTo>
                  <a:lnTo>
                    <a:pt x="159" y="7"/>
                  </a:lnTo>
                  <a:lnTo>
                    <a:pt x="154" y="6"/>
                  </a:lnTo>
                  <a:lnTo>
                    <a:pt x="149" y="3"/>
                  </a:lnTo>
                  <a:lnTo>
                    <a:pt x="144" y="0"/>
                  </a:lnTo>
                  <a:lnTo>
                    <a:pt x="114" y="11"/>
                  </a:lnTo>
                  <a:lnTo>
                    <a:pt x="87" y="26"/>
                  </a:lnTo>
                  <a:lnTo>
                    <a:pt x="62" y="45"/>
                  </a:lnTo>
                  <a:lnTo>
                    <a:pt x="41" y="68"/>
                  </a:lnTo>
                  <a:lnTo>
                    <a:pt x="24" y="94"/>
                  </a:lnTo>
                  <a:lnTo>
                    <a:pt x="12" y="122"/>
                  </a:lnTo>
                  <a:lnTo>
                    <a:pt x="3" y="153"/>
                  </a:lnTo>
                  <a:lnTo>
                    <a:pt x="0" y="186"/>
                  </a:lnTo>
                  <a:lnTo>
                    <a:pt x="4" y="225"/>
                  </a:lnTo>
                  <a:lnTo>
                    <a:pt x="16" y="260"/>
                  </a:lnTo>
                  <a:lnTo>
                    <a:pt x="33" y="293"/>
                  </a:lnTo>
                  <a:lnTo>
                    <a:pt x="56" y="321"/>
                  </a:lnTo>
                  <a:lnTo>
                    <a:pt x="85" y="344"/>
                  </a:lnTo>
                  <a:lnTo>
                    <a:pt x="118" y="362"/>
                  </a:lnTo>
                  <a:lnTo>
                    <a:pt x="153" y="373"/>
                  </a:lnTo>
                  <a:lnTo>
                    <a:pt x="191" y="377"/>
                  </a:lnTo>
                  <a:lnTo>
                    <a:pt x="191" y="37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lumOff val="3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lumOff val="3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lumOff val="35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" name="Freeform 38"/>
            <p:cNvSpPr>
              <a:spLocks/>
            </p:cNvSpPr>
            <p:nvPr/>
          </p:nvSpPr>
          <p:spPr bwMode="auto">
            <a:xfrm>
              <a:off x="2336800" y="23588"/>
              <a:ext cx="1759878" cy="864140"/>
            </a:xfrm>
            <a:custGeom>
              <a:avLst/>
              <a:gdLst/>
              <a:ahLst/>
              <a:cxnLst>
                <a:cxn ang="0">
                  <a:pos x="1082" y="130"/>
                </a:cxn>
                <a:cxn ang="0">
                  <a:pos x="1061" y="211"/>
                </a:cxn>
                <a:cxn ang="0">
                  <a:pos x="1067" y="275"/>
                </a:cxn>
                <a:cxn ang="0">
                  <a:pos x="1079" y="312"/>
                </a:cxn>
                <a:cxn ang="0">
                  <a:pos x="1031" y="367"/>
                </a:cxn>
                <a:cxn ang="0">
                  <a:pos x="931" y="447"/>
                </a:cxn>
                <a:cxn ang="0">
                  <a:pos x="833" y="499"/>
                </a:cxn>
                <a:cxn ang="0">
                  <a:pos x="735" y="530"/>
                </a:cxn>
                <a:cxn ang="0">
                  <a:pos x="640" y="541"/>
                </a:cxn>
                <a:cxn ang="0">
                  <a:pos x="550" y="535"/>
                </a:cxn>
                <a:cxn ang="0">
                  <a:pos x="462" y="516"/>
                </a:cxn>
                <a:cxn ang="0">
                  <a:pos x="379" y="485"/>
                </a:cxn>
                <a:cxn ang="0">
                  <a:pos x="304" y="447"/>
                </a:cxn>
                <a:cxn ang="0">
                  <a:pos x="233" y="403"/>
                </a:cxn>
                <a:cxn ang="0">
                  <a:pos x="172" y="356"/>
                </a:cxn>
                <a:cxn ang="0">
                  <a:pos x="118" y="311"/>
                </a:cxn>
                <a:cxn ang="0">
                  <a:pos x="73" y="267"/>
                </a:cxn>
                <a:cxn ang="0">
                  <a:pos x="38" y="231"/>
                </a:cxn>
                <a:cxn ang="0">
                  <a:pos x="14" y="205"/>
                </a:cxn>
                <a:cxn ang="0">
                  <a:pos x="1" y="190"/>
                </a:cxn>
                <a:cxn ang="0">
                  <a:pos x="37" y="157"/>
                </a:cxn>
                <a:cxn ang="0">
                  <a:pos x="117" y="105"/>
                </a:cxn>
                <a:cxn ang="0">
                  <a:pos x="201" y="64"/>
                </a:cxn>
                <a:cxn ang="0">
                  <a:pos x="289" y="34"/>
                </a:cxn>
                <a:cxn ang="0">
                  <a:pos x="382" y="15"/>
                </a:cxn>
                <a:cxn ang="0">
                  <a:pos x="474" y="3"/>
                </a:cxn>
                <a:cxn ang="0">
                  <a:pos x="565" y="0"/>
                </a:cxn>
                <a:cxn ang="0">
                  <a:pos x="655" y="2"/>
                </a:cxn>
                <a:cxn ang="0">
                  <a:pos x="740" y="9"/>
                </a:cxn>
                <a:cxn ang="0">
                  <a:pos x="821" y="20"/>
                </a:cxn>
                <a:cxn ang="0">
                  <a:pos x="894" y="33"/>
                </a:cxn>
                <a:cxn ang="0">
                  <a:pos x="959" y="46"/>
                </a:cxn>
                <a:cxn ang="0">
                  <a:pos x="1016" y="60"/>
                </a:cxn>
                <a:cxn ang="0">
                  <a:pos x="1059" y="71"/>
                </a:cxn>
                <a:cxn ang="0">
                  <a:pos x="1090" y="80"/>
                </a:cxn>
                <a:cxn ang="0">
                  <a:pos x="1105" y="85"/>
                </a:cxn>
                <a:cxn ang="0">
                  <a:pos x="1108" y="87"/>
                </a:cxn>
              </a:cxnLst>
              <a:rect l="0" t="0" r="r" b="b"/>
              <a:pathLst>
                <a:path w="1108" h="541">
                  <a:moveTo>
                    <a:pt x="1108" y="87"/>
                  </a:moveTo>
                  <a:lnTo>
                    <a:pt x="1082" y="130"/>
                  </a:lnTo>
                  <a:lnTo>
                    <a:pt x="1067" y="172"/>
                  </a:lnTo>
                  <a:lnTo>
                    <a:pt x="1061" y="211"/>
                  </a:lnTo>
                  <a:lnTo>
                    <a:pt x="1062" y="246"/>
                  </a:lnTo>
                  <a:lnTo>
                    <a:pt x="1067" y="275"/>
                  </a:lnTo>
                  <a:lnTo>
                    <a:pt x="1073" y="298"/>
                  </a:lnTo>
                  <a:lnTo>
                    <a:pt x="1079" y="312"/>
                  </a:lnTo>
                  <a:lnTo>
                    <a:pt x="1081" y="317"/>
                  </a:lnTo>
                  <a:lnTo>
                    <a:pt x="1031" y="367"/>
                  </a:lnTo>
                  <a:lnTo>
                    <a:pt x="981" y="409"/>
                  </a:lnTo>
                  <a:lnTo>
                    <a:pt x="931" y="447"/>
                  </a:lnTo>
                  <a:lnTo>
                    <a:pt x="881" y="476"/>
                  </a:lnTo>
                  <a:lnTo>
                    <a:pt x="833" y="499"/>
                  </a:lnTo>
                  <a:lnTo>
                    <a:pt x="784" y="517"/>
                  </a:lnTo>
                  <a:lnTo>
                    <a:pt x="735" y="530"/>
                  </a:lnTo>
                  <a:lnTo>
                    <a:pt x="688" y="538"/>
                  </a:lnTo>
                  <a:lnTo>
                    <a:pt x="640" y="541"/>
                  </a:lnTo>
                  <a:lnTo>
                    <a:pt x="594" y="540"/>
                  </a:lnTo>
                  <a:lnTo>
                    <a:pt x="550" y="535"/>
                  </a:lnTo>
                  <a:lnTo>
                    <a:pt x="505" y="527"/>
                  </a:lnTo>
                  <a:lnTo>
                    <a:pt x="462" y="516"/>
                  </a:lnTo>
                  <a:lnTo>
                    <a:pt x="420" y="502"/>
                  </a:lnTo>
                  <a:lnTo>
                    <a:pt x="379" y="485"/>
                  </a:lnTo>
                  <a:lnTo>
                    <a:pt x="341" y="467"/>
                  </a:lnTo>
                  <a:lnTo>
                    <a:pt x="304" y="447"/>
                  </a:lnTo>
                  <a:lnTo>
                    <a:pt x="268" y="425"/>
                  </a:lnTo>
                  <a:lnTo>
                    <a:pt x="233" y="403"/>
                  </a:lnTo>
                  <a:lnTo>
                    <a:pt x="201" y="380"/>
                  </a:lnTo>
                  <a:lnTo>
                    <a:pt x="172" y="356"/>
                  </a:lnTo>
                  <a:lnTo>
                    <a:pt x="143" y="333"/>
                  </a:lnTo>
                  <a:lnTo>
                    <a:pt x="118" y="311"/>
                  </a:lnTo>
                  <a:lnTo>
                    <a:pt x="94" y="288"/>
                  </a:lnTo>
                  <a:lnTo>
                    <a:pt x="73" y="267"/>
                  </a:lnTo>
                  <a:lnTo>
                    <a:pt x="54" y="249"/>
                  </a:lnTo>
                  <a:lnTo>
                    <a:pt x="38" y="231"/>
                  </a:lnTo>
                  <a:lnTo>
                    <a:pt x="24" y="217"/>
                  </a:lnTo>
                  <a:lnTo>
                    <a:pt x="14" y="205"/>
                  </a:lnTo>
                  <a:lnTo>
                    <a:pt x="6" y="196"/>
                  </a:lnTo>
                  <a:lnTo>
                    <a:pt x="1" y="190"/>
                  </a:lnTo>
                  <a:lnTo>
                    <a:pt x="0" y="188"/>
                  </a:lnTo>
                  <a:lnTo>
                    <a:pt x="37" y="157"/>
                  </a:lnTo>
                  <a:lnTo>
                    <a:pt x="76" y="129"/>
                  </a:lnTo>
                  <a:lnTo>
                    <a:pt x="117" y="105"/>
                  </a:lnTo>
                  <a:lnTo>
                    <a:pt x="158" y="83"/>
                  </a:lnTo>
                  <a:lnTo>
                    <a:pt x="201" y="64"/>
                  </a:lnTo>
                  <a:lnTo>
                    <a:pt x="245" y="48"/>
                  </a:lnTo>
                  <a:lnTo>
                    <a:pt x="289" y="34"/>
                  </a:lnTo>
                  <a:lnTo>
                    <a:pt x="336" y="24"/>
                  </a:lnTo>
                  <a:lnTo>
                    <a:pt x="382" y="15"/>
                  </a:lnTo>
                  <a:lnTo>
                    <a:pt x="428" y="9"/>
                  </a:lnTo>
                  <a:lnTo>
                    <a:pt x="474" y="3"/>
                  </a:lnTo>
                  <a:lnTo>
                    <a:pt x="520" y="1"/>
                  </a:lnTo>
                  <a:lnTo>
                    <a:pt x="565" y="0"/>
                  </a:lnTo>
                  <a:lnTo>
                    <a:pt x="610" y="1"/>
                  </a:lnTo>
                  <a:lnTo>
                    <a:pt x="655" y="2"/>
                  </a:lnTo>
                  <a:lnTo>
                    <a:pt x="698" y="5"/>
                  </a:lnTo>
                  <a:lnTo>
                    <a:pt x="740" y="9"/>
                  </a:lnTo>
                  <a:lnTo>
                    <a:pt x="781" y="14"/>
                  </a:lnTo>
                  <a:lnTo>
                    <a:pt x="821" y="20"/>
                  </a:lnTo>
                  <a:lnTo>
                    <a:pt x="858" y="25"/>
                  </a:lnTo>
                  <a:lnTo>
                    <a:pt x="894" y="33"/>
                  </a:lnTo>
                  <a:lnTo>
                    <a:pt x="929" y="39"/>
                  </a:lnTo>
                  <a:lnTo>
                    <a:pt x="959" y="46"/>
                  </a:lnTo>
                  <a:lnTo>
                    <a:pt x="989" y="53"/>
                  </a:lnTo>
                  <a:lnTo>
                    <a:pt x="1016" y="60"/>
                  </a:lnTo>
                  <a:lnTo>
                    <a:pt x="1039" y="66"/>
                  </a:lnTo>
                  <a:lnTo>
                    <a:pt x="1059" y="71"/>
                  </a:lnTo>
                  <a:lnTo>
                    <a:pt x="1076" y="76"/>
                  </a:lnTo>
                  <a:lnTo>
                    <a:pt x="1090" y="80"/>
                  </a:lnTo>
                  <a:lnTo>
                    <a:pt x="1100" y="84"/>
                  </a:lnTo>
                  <a:lnTo>
                    <a:pt x="1105" y="85"/>
                  </a:lnTo>
                  <a:lnTo>
                    <a:pt x="1108" y="87"/>
                  </a:lnTo>
                  <a:lnTo>
                    <a:pt x="1108" y="8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lumOff val="3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lumOff val="3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lumOff val="3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 w="317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5" name="Freeform 39"/>
            <p:cNvSpPr>
              <a:spLocks/>
            </p:cNvSpPr>
            <p:nvPr/>
          </p:nvSpPr>
          <p:spPr bwMode="auto">
            <a:xfrm>
              <a:off x="3248290" y="547739"/>
              <a:ext cx="883444" cy="722478"/>
            </a:xfrm>
            <a:custGeom>
              <a:avLst/>
              <a:gdLst/>
              <a:ahLst/>
              <a:cxnLst>
                <a:cxn ang="0">
                  <a:pos x="511" y="0"/>
                </a:cxn>
                <a:cxn ang="0">
                  <a:pos x="514" y="1"/>
                </a:cxn>
                <a:cxn ang="0">
                  <a:pos x="520" y="6"/>
                </a:cxn>
                <a:cxn ang="0">
                  <a:pos x="529" y="15"/>
                </a:cxn>
                <a:cxn ang="0">
                  <a:pos x="538" y="24"/>
                </a:cxn>
                <a:cxn ang="0">
                  <a:pos x="547" y="33"/>
                </a:cxn>
                <a:cxn ang="0">
                  <a:pos x="552" y="44"/>
                </a:cxn>
                <a:cxn ang="0">
                  <a:pos x="555" y="50"/>
                </a:cxn>
                <a:cxn ang="0">
                  <a:pos x="551" y="55"/>
                </a:cxn>
                <a:cxn ang="0">
                  <a:pos x="534" y="92"/>
                </a:cxn>
                <a:cxn ang="0">
                  <a:pos x="522" y="144"/>
                </a:cxn>
                <a:cxn ang="0">
                  <a:pos x="514" y="202"/>
                </a:cxn>
                <a:cxn ang="0">
                  <a:pos x="510" y="263"/>
                </a:cxn>
                <a:cxn ang="0">
                  <a:pos x="509" y="319"/>
                </a:cxn>
                <a:cxn ang="0">
                  <a:pos x="509" y="366"/>
                </a:cxn>
                <a:cxn ang="0">
                  <a:pos x="510" y="400"/>
                </a:cxn>
                <a:cxn ang="0">
                  <a:pos x="510" y="411"/>
                </a:cxn>
                <a:cxn ang="0">
                  <a:pos x="442" y="432"/>
                </a:cxn>
                <a:cxn ang="0">
                  <a:pos x="379" y="445"/>
                </a:cxn>
                <a:cxn ang="0">
                  <a:pos x="323" y="451"/>
                </a:cxn>
                <a:cxn ang="0">
                  <a:pos x="273" y="451"/>
                </a:cxn>
                <a:cxn ang="0">
                  <a:pos x="228" y="447"/>
                </a:cxn>
                <a:cxn ang="0">
                  <a:pos x="187" y="437"/>
                </a:cxn>
                <a:cxn ang="0">
                  <a:pos x="151" y="424"/>
                </a:cxn>
                <a:cxn ang="0">
                  <a:pos x="121" y="406"/>
                </a:cxn>
                <a:cxn ang="0">
                  <a:pos x="94" y="387"/>
                </a:cxn>
                <a:cxn ang="0">
                  <a:pos x="71" y="365"/>
                </a:cxn>
                <a:cxn ang="0">
                  <a:pos x="51" y="342"/>
                </a:cxn>
                <a:cxn ang="0">
                  <a:pos x="36" y="318"/>
                </a:cxn>
                <a:cxn ang="0">
                  <a:pos x="23" y="293"/>
                </a:cxn>
                <a:cxn ang="0">
                  <a:pos x="13" y="269"/>
                </a:cxn>
                <a:cxn ang="0">
                  <a:pos x="5" y="246"/>
                </a:cxn>
                <a:cxn ang="0">
                  <a:pos x="0" y="224"/>
                </a:cxn>
                <a:cxn ang="0">
                  <a:pos x="30" y="227"/>
                </a:cxn>
                <a:cxn ang="0">
                  <a:pos x="60" y="227"/>
                </a:cxn>
                <a:cxn ang="0">
                  <a:pos x="90" y="226"/>
                </a:cxn>
                <a:cxn ang="0">
                  <a:pos x="121" y="223"/>
                </a:cxn>
                <a:cxn ang="0">
                  <a:pos x="153" y="218"/>
                </a:cxn>
                <a:cxn ang="0">
                  <a:pos x="183" y="210"/>
                </a:cxn>
                <a:cxn ang="0">
                  <a:pos x="215" y="200"/>
                </a:cxn>
                <a:cxn ang="0">
                  <a:pos x="249" y="188"/>
                </a:cxn>
                <a:cxn ang="0">
                  <a:pos x="281" y="174"/>
                </a:cxn>
                <a:cxn ang="0">
                  <a:pos x="313" y="158"/>
                </a:cxn>
                <a:cxn ang="0">
                  <a:pos x="346" y="138"/>
                </a:cxn>
                <a:cxn ang="0">
                  <a:pos x="379" y="115"/>
                </a:cxn>
                <a:cxn ang="0">
                  <a:pos x="411" y="91"/>
                </a:cxn>
                <a:cxn ang="0">
                  <a:pos x="445" y="64"/>
                </a:cxn>
                <a:cxn ang="0">
                  <a:pos x="478" y="33"/>
                </a:cxn>
                <a:cxn ang="0">
                  <a:pos x="511" y="0"/>
                </a:cxn>
              </a:cxnLst>
              <a:rect l="0" t="0" r="r" b="b"/>
              <a:pathLst>
                <a:path w="555" h="451">
                  <a:moveTo>
                    <a:pt x="511" y="0"/>
                  </a:moveTo>
                  <a:lnTo>
                    <a:pt x="514" y="1"/>
                  </a:lnTo>
                  <a:lnTo>
                    <a:pt x="520" y="6"/>
                  </a:lnTo>
                  <a:lnTo>
                    <a:pt x="529" y="15"/>
                  </a:lnTo>
                  <a:lnTo>
                    <a:pt x="538" y="24"/>
                  </a:lnTo>
                  <a:lnTo>
                    <a:pt x="547" y="33"/>
                  </a:lnTo>
                  <a:lnTo>
                    <a:pt x="552" y="44"/>
                  </a:lnTo>
                  <a:lnTo>
                    <a:pt x="555" y="50"/>
                  </a:lnTo>
                  <a:lnTo>
                    <a:pt x="551" y="55"/>
                  </a:lnTo>
                  <a:lnTo>
                    <a:pt x="534" y="92"/>
                  </a:lnTo>
                  <a:lnTo>
                    <a:pt x="522" y="144"/>
                  </a:lnTo>
                  <a:lnTo>
                    <a:pt x="514" y="202"/>
                  </a:lnTo>
                  <a:lnTo>
                    <a:pt x="510" y="263"/>
                  </a:lnTo>
                  <a:lnTo>
                    <a:pt x="509" y="319"/>
                  </a:lnTo>
                  <a:lnTo>
                    <a:pt x="509" y="366"/>
                  </a:lnTo>
                  <a:lnTo>
                    <a:pt x="510" y="400"/>
                  </a:lnTo>
                  <a:lnTo>
                    <a:pt x="510" y="411"/>
                  </a:lnTo>
                  <a:lnTo>
                    <a:pt x="442" y="432"/>
                  </a:lnTo>
                  <a:lnTo>
                    <a:pt x="379" y="445"/>
                  </a:lnTo>
                  <a:lnTo>
                    <a:pt x="323" y="451"/>
                  </a:lnTo>
                  <a:lnTo>
                    <a:pt x="273" y="451"/>
                  </a:lnTo>
                  <a:lnTo>
                    <a:pt x="228" y="447"/>
                  </a:lnTo>
                  <a:lnTo>
                    <a:pt x="187" y="437"/>
                  </a:lnTo>
                  <a:lnTo>
                    <a:pt x="151" y="424"/>
                  </a:lnTo>
                  <a:lnTo>
                    <a:pt x="121" y="406"/>
                  </a:lnTo>
                  <a:lnTo>
                    <a:pt x="94" y="387"/>
                  </a:lnTo>
                  <a:lnTo>
                    <a:pt x="71" y="365"/>
                  </a:lnTo>
                  <a:lnTo>
                    <a:pt x="51" y="342"/>
                  </a:lnTo>
                  <a:lnTo>
                    <a:pt x="36" y="318"/>
                  </a:lnTo>
                  <a:lnTo>
                    <a:pt x="23" y="293"/>
                  </a:lnTo>
                  <a:lnTo>
                    <a:pt x="13" y="269"/>
                  </a:lnTo>
                  <a:lnTo>
                    <a:pt x="5" y="246"/>
                  </a:lnTo>
                  <a:lnTo>
                    <a:pt x="0" y="224"/>
                  </a:lnTo>
                  <a:lnTo>
                    <a:pt x="30" y="227"/>
                  </a:lnTo>
                  <a:lnTo>
                    <a:pt x="60" y="227"/>
                  </a:lnTo>
                  <a:lnTo>
                    <a:pt x="90" y="226"/>
                  </a:lnTo>
                  <a:lnTo>
                    <a:pt x="121" y="223"/>
                  </a:lnTo>
                  <a:lnTo>
                    <a:pt x="153" y="218"/>
                  </a:lnTo>
                  <a:lnTo>
                    <a:pt x="183" y="210"/>
                  </a:lnTo>
                  <a:lnTo>
                    <a:pt x="215" y="200"/>
                  </a:lnTo>
                  <a:lnTo>
                    <a:pt x="249" y="188"/>
                  </a:lnTo>
                  <a:lnTo>
                    <a:pt x="281" y="174"/>
                  </a:lnTo>
                  <a:lnTo>
                    <a:pt x="313" y="158"/>
                  </a:lnTo>
                  <a:lnTo>
                    <a:pt x="346" y="138"/>
                  </a:lnTo>
                  <a:lnTo>
                    <a:pt x="379" y="115"/>
                  </a:lnTo>
                  <a:lnTo>
                    <a:pt x="411" y="91"/>
                  </a:lnTo>
                  <a:lnTo>
                    <a:pt x="445" y="64"/>
                  </a:lnTo>
                  <a:lnTo>
                    <a:pt x="478" y="33"/>
                  </a:lnTo>
                  <a:lnTo>
                    <a:pt x="51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lumOff val="3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lumOff val="3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lumOff val="3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 w="3175">
              <a:solidFill>
                <a:schemeClr val="bg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6" name="Freeform 40"/>
            <p:cNvSpPr>
              <a:spLocks/>
            </p:cNvSpPr>
            <p:nvPr/>
          </p:nvSpPr>
          <p:spPr bwMode="auto">
            <a:xfrm>
              <a:off x="3098800" y="620713"/>
              <a:ext cx="150813" cy="153988"/>
            </a:xfrm>
            <a:custGeom>
              <a:avLst/>
              <a:gdLst>
                <a:gd name="T0" fmla="*/ 0 w 95"/>
                <a:gd name="T1" fmla="*/ 2147483647 h 97"/>
                <a:gd name="T2" fmla="*/ 2147483647 w 95"/>
                <a:gd name="T3" fmla="*/ 2147483647 h 97"/>
                <a:gd name="T4" fmla="*/ 2147483647 w 95"/>
                <a:gd name="T5" fmla="*/ 2147483647 h 97"/>
                <a:gd name="T6" fmla="*/ 2147483647 w 95"/>
                <a:gd name="T7" fmla="*/ 2147483647 h 97"/>
                <a:gd name="T8" fmla="*/ 2147483647 w 95"/>
                <a:gd name="T9" fmla="*/ 2147483647 h 97"/>
                <a:gd name="T10" fmla="*/ 2147483647 w 95"/>
                <a:gd name="T11" fmla="*/ 2147483647 h 97"/>
                <a:gd name="T12" fmla="*/ 2147483647 w 95"/>
                <a:gd name="T13" fmla="*/ 2147483647 h 97"/>
                <a:gd name="T14" fmla="*/ 2147483647 w 95"/>
                <a:gd name="T15" fmla="*/ 2147483647 h 97"/>
                <a:gd name="T16" fmla="*/ 2147483647 w 95"/>
                <a:gd name="T17" fmla="*/ 2147483647 h 97"/>
                <a:gd name="T18" fmla="*/ 2147483647 w 95"/>
                <a:gd name="T19" fmla="*/ 2147483647 h 97"/>
                <a:gd name="T20" fmla="*/ 2147483647 w 95"/>
                <a:gd name="T21" fmla="*/ 2147483647 h 97"/>
                <a:gd name="T22" fmla="*/ 2147483647 w 95"/>
                <a:gd name="T23" fmla="*/ 2147483647 h 97"/>
                <a:gd name="T24" fmla="*/ 2147483647 w 95"/>
                <a:gd name="T25" fmla="*/ 2147483647 h 97"/>
                <a:gd name="T26" fmla="*/ 2147483647 w 95"/>
                <a:gd name="T27" fmla="*/ 2147483647 h 97"/>
                <a:gd name="T28" fmla="*/ 2147483647 w 95"/>
                <a:gd name="T29" fmla="*/ 2147483647 h 97"/>
                <a:gd name="T30" fmla="*/ 2147483647 w 95"/>
                <a:gd name="T31" fmla="*/ 2147483647 h 97"/>
                <a:gd name="T32" fmla="*/ 2147483647 w 95"/>
                <a:gd name="T33" fmla="*/ 2147483647 h 97"/>
                <a:gd name="T34" fmla="*/ 2147483647 w 95"/>
                <a:gd name="T35" fmla="*/ 2147483647 h 97"/>
                <a:gd name="T36" fmla="*/ 2147483647 w 95"/>
                <a:gd name="T37" fmla="*/ 2147483647 h 97"/>
                <a:gd name="T38" fmla="*/ 2147483647 w 95"/>
                <a:gd name="T39" fmla="*/ 2147483647 h 97"/>
                <a:gd name="T40" fmla="*/ 2147483647 w 95"/>
                <a:gd name="T41" fmla="*/ 2147483647 h 97"/>
                <a:gd name="T42" fmla="*/ 2147483647 w 95"/>
                <a:gd name="T43" fmla="*/ 2147483647 h 97"/>
                <a:gd name="T44" fmla="*/ 2147483647 w 95"/>
                <a:gd name="T45" fmla="*/ 0 h 97"/>
                <a:gd name="T46" fmla="*/ 2147483647 w 95"/>
                <a:gd name="T47" fmla="*/ 2147483647 h 97"/>
                <a:gd name="T48" fmla="*/ 2147483647 w 95"/>
                <a:gd name="T49" fmla="*/ 2147483647 h 97"/>
                <a:gd name="T50" fmla="*/ 2147483647 w 95"/>
                <a:gd name="T51" fmla="*/ 2147483647 h 97"/>
                <a:gd name="T52" fmla="*/ 2147483647 w 95"/>
                <a:gd name="T53" fmla="*/ 2147483647 h 97"/>
                <a:gd name="T54" fmla="*/ 2147483647 w 95"/>
                <a:gd name="T55" fmla="*/ 2147483647 h 97"/>
                <a:gd name="T56" fmla="*/ 0 w 95"/>
                <a:gd name="T57" fmla="*/ 2147483647 h 9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5"/>
                <a:gd name="T88" fmla="*/ 0 h 97"/>
                <a:gd name="T89" fmla="*/ 95 w 95"/>
                <a:gd name="T90" fmla="*/ 97 h 9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5" h="97">
                  <a:moveTo>
                    <a:pt x="0" y="43"/>
                  </a:moveTo>
                  <a:lnTo>
                    <a:pt x="3" y="42"/>
                  </a:lnTo>
                  <a:lnTo>
                    <a:pt x="8" y="38"/>
                  </a:lnTo>
                  <a:lnTo>
                    <a:pt x="17" y="34"/>
                  </a:lnTo>
                  <a:lnTo>
                    <a:pt x="27" y="29"/>
                  </a:lnTo>
                  <a:lnTo>
                    <a:pt x="38" y="25"/>
                  </a:lnTo>
                  <a:lnTo>
                    <a:pt x="49" y="25"/>
                  </a:lnTo>
                  <a:lnTo>
                    <a:pt x="58" y="28"/>
                  </a:lnTo>
                  <a:lnTo>
                    <a:pt x="64" y="34"/>
                  </a:lnTo>
                  <a:lnTo>
                    <a:pt x="71" y="52"/>
                  </a:lnTo>
                  <a:lnTo>
                    <a:pt x="70" y="69"/>
                  </a:lnTo>
                  <a:lnTo>
                    <a:pt x="62" y="84"/>
                  </a:lnTo>
                  <a:lnTo>
                    <a:pt x="50" y="97"/>
                  </a:lnTo>
                  <a:lnTo>
                    <a:pt x="53" y="94"/>
                  </a:lnTo>
                  <a:lnTo>
                    <a:pt x="62" y="89"/>
                  </a:lnTo>
                  <a:lnTo>
                    <a:pt x="72" y="80"/>
                  </a:lnTo>
                  <a:lnTo>
                    <a:pt x="82" y="69"/>
                  </a:lnTo>
                  <a:lnTo>
                    <a:pt x="91" y="55"/>
                  </a:lnTo>
                  <a:lnTo>
                    <a:pt x="95" y="41"/>
                  </a:lnTo>
                  <a:lnTo>
                    <a:pt x="94" y="25"/>
                  </a:lnTo>
                  <a:lnTo>
                    <a:pt x="82" y="11"/>
                  </a:lnTo>
                  <a:lnTo>
                    <a:pt x="67" y="1"/>
                  </a:lnTo>
                  <a:lnTo>
                    <a:pt x="52" y="0"/>
                  </a:lnTo>
                  <a:lnTo>
                    <a:pt x="38" y="5"/>
                  </a:lnTo>
                  <a:lnTo>
                    <a:pt x="26" y="12"/>
                  </a:lnTo>
                  <a:lnTo>
                    <a:pt x="16" y="23"/>
                  </a:lnTo>
                  <a:lnTo>
                    <a:pt x="7" y="33"/>
                  </a:lnTo>
                  <a:lnTo>
                    <a:pt x="2" y="41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7" name="Freeform 41"/>
            <p:cNvSpPr>
              <a:spLocks/>
            </p:cNvSpPr>
            <p:nvPr/>
          </p:nvSpPr>
          <p:spPr bwMode="auto">
            <a:xfrm>
              <a:off x="3065463" y="717550"/>
              <a:ext cx="88900" cy="95250"/>
            </a:xfrm>
            <a:custGeom>
              <a:avLst/>
              <a:gdLst>
                <a:gd name="T0" fmla="*/ 2147483647 w 56"/>
                <a:gd name="T1" fmla="*/ 2147483647 h 60"/>
                <a:gd name="T2" fmla="*/ 0 w 56"/>
                <a:gd name="T3" fmla="*/ 2147483647 h 60"/>
                <a:gd name="T4" fmla="*/ 0 w 56"/>
                <a:gd name="T5" fmla="*/ 2147483647 h 60"/>
                <a:gd name="T6" fmla="*/ 2147483647 w 56"/>
                <a:gd name="T7" fmla="*/ 2147483647 h 60"/>
                <a:gd name="T8" fmla="*/ 2147483647 w 56"/>
                <a:gd name="T9" fmla="*/ 2147483647 h 60"/>
                <a:gd name="T10" fmla="*/ 2147483647 w 56"/>
                <a:gd name="T11" fmla="*/ 2147483647 h 60"/>
                <a:gd name="T12" fmla="*/ 2147483647 w 56"/>
                <a:gd name="T13" fmla="*/ 2147483647 h 60"/>
                <a:gd name="T14" fmla="*/ 2147483647 w 56"/>
                <a:gd name="T15" fmla="*/ 2147483647 h 60"/>
                <a:gd name="T16" fmla="*/ 2147483647 w 56"/>
                <a:gd name="T17" fmla="*/ 2147483647 h 60"/>
                <a:gd name="T18" fmla="*/ 2147483647 w 56"/>
                <a:gd name="T19" fmla="*/ 0 h 60"/>
                <a:gd name="T20" fmla="*/ 2147483647 w 56"/>
                <a:gd name="T21" fmla="*/ 0 h 60"/>
                <a:gd name="T22" fmla="*/ 2147483647 w 56"/>
                <a:gd name="T23" fmla="*/ 2147483647 h 60"/>
                <a:gd name="T24" fmla="*/ 2147483647 w 56"/>
                <a:gd name="T25" fmla="*/ 2147483647 h 60"/>
                <a:gd name="T26" fmla="*/ 2147483647 w 56"/>
                <a:gd name="T27" fmla="*/ 2147483647 h 60"/>
                <a:gd name="T28" fmla="*/ 2147483647 w 56"/>
                <a:gd name="T29" fmla="*/ 2147483647 h 60"/>
                <a:gd name="T30" fmla="*/ 2147483647 w 56"/>
                <a:gd name="T31" fmla="*/ 2147483647 h 60"/>
                <a:gd name="T32" fmla="*/ 2147483647 w 56"/>
                <a:gd name="T33" fmla="*/ 2147483647 h 60"/>
                <a:gd name="T34" fmla="*/ 2147483647 w 56"/>
                <a:gd name="T35" fmla="*/ 2147483647 h 60"/>
                <a:gd name="T36" fmla="*/ 2147483647 w 56"/>
                <a:gd name="T37" fmla="*/ 2147483647 h 60"/>
                <a:gd name="T38" fmla="*/ 2147483647 w 56"/>
                <a:gd name="T39" fmla="*/ 2147483647 h 60"/>
                <a:gd name="T40" fmla="*/ 2147483647 w 56"/>
                <a:gd name="T41" fmla="*/ 2147483647 h 60"/>
                <a:gd name="T42" fmla="*/ 2147483647 w 56"/>
                <a:gd name="T43" fmla="*/ 2147483647 h 60"/>
                <a:gd name="T44" fmla="*/ 2147483647 w 56"/>
                <a:gd name="T45" fmla="*/ 2147483647 h 60"/>
                <a:gd name="T46" fmla="*/ 2147483647 w 56"/>
                <a:gd name="T47" fmla="*/ 2147483647 h 60"/>
                <a:gd name="T48" fmla="*/ 2147483647 w 56"/>
                <a:gd name="T49" fmla="*/ 2147483647 h 6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6"/>
                <a:gd name="T76" fmla="*/ 0 h 60"/>
                <a:gd name="T77" fmla="*/ 56 w 56"/>
                <a:gd name="T78" fmla="*/ 60 h 6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6" h="60">
                  <a:moveTo>
                    <a:pt x="3" y="58"/>
                  </a:moveTo>
                  <a:lnTo>
                    <a:pt x="0" y="50"/>
                  </a:lnTo>
                  <a:lnTo>
                    <a:pt x="0" y="39"/>
                  </a:lnTo>
                  <a:lnTo>
                    <a:pt x="3" y="27"/>
                  </a:lnTo>
                  <a:lnTo>
                    <a:pt x="11" y="15"/>
                  </a:lnTo>
                  <a:lnTo>
                    <a:pt x="16" y="10"/>
                  </a:lnTo>
                  <a:lnTo>
                    <a:pt x="23" y="7"/>
                  </a:lnTo>
                  <a:lnTo>
                    <a:pt x="28" y="4"/>
                  </a:lnTo>
                  <a:lnTo>
                    <a:pt x="33" y="1"/>
                  </a:lnTo>
                  <a:lnTo>
                    <a:pt x="38" y="0"/>
                  </a:lnTo>
                  <a:lnTo>
                    <a:pt x="43" y="0"/>
                  </a:lnTo>
                  <a:lnTo>
                    <a:pt x="47" y="1"/>
                  </a:lnTo>
                  <a:lnTo>
                    <a:pt x="51" y="4"/>
                  </a:lnTo>
                  <a:lnTo>
                    <a:pt x="56" y="12"/>
                  </a:lnTo>
                  <a:lnTo>
                    <a:pt x="56" y="22"/>
                  </a:lnTo>
                  <a:lnTo>
                    <a:pt x="53" y="33"/>
                  </a:lnTo>
                  <a:lnTo>
                    <a:pt x="46" y="45"/>
                  </a:lnTo>
                  <a:lnTo>
                    <a:pt x="41" y="50"/>
                  </a:lnTo>
                  <a:lnTo>
                    <a:pt x="35" y="54"/>
                  </a:lnTo>
                  <a:lnTo>
                    <a:pt x="29" y="56"/>
                  </a:lnTo>
                  <a:lnTo>
                    <a:pt x="23" y="59"/>
                  </a:lnTo>
                  <a:lnTo>
                    <a:pt x="18" y="60"/>
                  </a:lnTo>
                  <a:lnTo>
                    <a:pt x="12" y="60"/>
                  </a:lnTo>
                  <a:lnTo>
                    <a:pt x="7" y="59"/>
                  </a:lnTo>
                  <a:lnTo>
                    <a:pt x="3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8" name="Freeform 42"/>
            <p:cNvSpPr>
              <a:spLocks/>
            </p:cNvSpPr>
            <p:nvPr/>
          </p:nvSpPr>
          <p:spPr bwMode="auto">
            <a:xfrm>
              <a:off x="2833688" y="635000"/>
              <a:ext cx="88900" cy="96838"/>
            </a:xfrm>
            <a:custGeom>
              <a:avLst/>
              <a:gdLst>
                <a:gd name="T0" fmla="*/ 2147483647 w 56"/>
                <a:gd name="T1" fmla="*/ 2147483647 h 61"/>
                <a:gd name="T2" fmla="*/ 0 w 56"/>
                <a:gd name="T3" fmla="*/ 2147483647 h 61"/>
                <a:gd name="T4" fmla="*/ 0 w 56"/>
                <a:gd name="T5" fmla="*/ 2147483647 h 61"/>
                <a:gd name="T6" fmla="*/ 2147483647 w 56"/>
                <a:gd name="T7" fmla="*/ 2147483647 h 61"/>
                <a:gd name="T8" fmla="*/ 2147483647 w 56"/>
                <a:gd name="T9" fmla="*/ 2147483647 h 61"/>
                <a:gd name="T10" fmla="*/ 2147483647 w 56"/>
                <a:gd name="T11" fmla="*/ 2147483647 h 61"/>
                <a:gd name="T12" fmla="*/ 2147483647 w 56"/>
                <a:gd name="T13" fmla="*/ 2147483647 h 61"/>
                <a:gd name="T14" fmla="*/ 2147483647 w 56"/>
                <a:gd name="T15" fmla="*/ 2147483647 h 61"/>
                <a:gd name="T16" fmla="*/ 2147483647 w 56"/>
                <a:gd name="T17" fmla="*/ 2147483647 h 61"/>
                <a:gd name="T18" fmla="*/ 2147483647 w 56"/>
                <a:gd name="T19" fmla="*/ 0 h 61"/>
                <a:gd name="T20" fmla="*/ 2147483647 w 56"/>
                <a:gd name="T21" fmla="*/ 0 h 61"/>
                <a:gd name="T22" fmla="*/ 2147483647 w 56"/>
                <a:gd name="T23" fmla="*/ 2147483647 h 61"/>
                <a:gd name="T24" fmla="*/ 2147483647 w 56"/>
                <a:gd name="T25" fmla="*/ 2147483647 h 61"/>
                <a:gd name="T26" fmla="*/ 2147483647 w 56"/>
                <a:gd name="T27" fmla="*/ 2147483647 h 61"/>
                <a:gd name="T28" fmla="*/ 2147483647 w 56"/>
                <a:gd name="T29" fmla="*/ 2147483647 h 61"/>
                <a:gd name="T30" fmla="*/ 2147483647 w 56"/>
                <a:gd name="T31" fmla="*/ 2147483647 h 61"/>
                <a:gd name="T32" fmla="*/ 2147483647 w 56"/>
                <a:gd name="T33" fmla="*/ 2147483647 h 61"/>
                <a:gd name="T34" fmla="*/ 2147483647 w 56"/>
                <a:gd name="T35" fmla="*/ 2147483647 h 61"/>
                <a:gd name="T36" fmla="*/ 2147483647 w 56"/>
                <a:gd name="T37" fmla="*/ 2147483647 h 61"/>
                <a:gd name="T38" fmla="*/ 2147483647 w 56"/>
                <a:gd name="T39" fmla="*/ 2147483647 h 61"/>
                <a:gd name="T40" fmla="*/ 2147483647 w 56"/>
                <a:gd name="T41" fmla="*/ 2147483647 h 61"/>
                <a:gd name="T42" fmla="*/ 2147483647 w 56"/>
                <a:gd name="T43" fmla="*/ 2147483647 h 61"/>
                <a:gd name="T44" fmla="*/ 2147483647 w 56"/>
                <a:gd name="T45" fmla="*/ 2147483647 h 61"/>
                <a:gd name="T46" fmla="*/ 2147483647 w 56"/>
                <a:gd name="T47" fmla="*/ 2147483647 h 61"/>
                <a:gd name="T48" fmla="*/ 2147483647 w 56"/>
                <a:gd name="T49" fmla="*/ 2147483647 h 6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6"/>
                <a:gd name="T76" fmla="*/ 0 h 61"/>
                <a:gd name="T77" fmla="*/ 56 w 56"/>
                <a:gd name="T78" fmla="*/ 61 h 6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6" h="61">
                  <a:moveTo>
                    <a:pt x="3" y="59"/>
                  </a:moveTo>
                  <a:lnTo>
                    <a:pt x="0" y="51"/>
                  </a:lnTo>
                  <a:lnTo>
                    <a:pt x="0" y="39"/>
                  </a:lnTo>
                  <a:lnTo>
                    <a:pt x="3" y="28"/>
                  </a:lnTo>
                  <a:lnTo>
                    <a:pt x="11" y="16"/>
                  </a:lnTo>
                  <a:lnTo>
                    <a:pt x="16" y="11"/>
                  </a:lnTo>
                  <a:lnTo>
                    <a:pt x="21" y="7"/>
                  </a:lnTo>
                  <a:lnTo>
                    <a:pt x="26" y="3"/>
                  </a:lnTo>
                  <a:lnTo>
                    <a:pt x="33" y="1"/>
                  </a:lnTo>
                  <a:lnTo>
                    <a:pt x="38" y="0"/>
                  </a:lnTo>
                  <a:lnTo>
                    <a:pt x="43" y="0"/>
                  </a:lnTo>
                  <a:lnTo>
                    <a:pt x="47" y="1"/>
                  </a:lnTo>
                  <a:lnTo>
                    <a:pt x="51" y="3"/>
                  </a:lnTo>
                  <a:lnTo>
                    <a:pt x="56" y="11"/>
                  </a:lnTo>
                  <a:lnTo>
                    <a:pt x="56" y="21"/>
                  </a:lnTo>
                  <a:lnTo>
                    <a:pt x="53" y="33"/>
                  </a:lnTo>
                  <a:lnTo>
                    <a:pt x="46" y="46"/>
                  </a:lnTo>
                  <a:lnTo>
                    <a:pt x="41" y="51"/>
                  </a:lnTo>
                  <a:lnTo>
                    <a:pt x="35" y="55"/>
                  </a:lnTo>
                  <a:lnTo>
                    <a:pt x="29" y="57"/>
                  </a:lnTo>
                  <a:lnTo>
                    <a:pt x="23" y="60"/>
                  </a:lnTo>
                  <a:lnTo>
                    <a:pt x="17" y="60"/>
                  </a:lnTo>
                  <a:lnTo>
                    <a:pt x="12" y="61"/>
                  </a:lnTo>
                  <a:lnTo>
                    <a:pt x="7" y="60"/>
                  </a:lnTo>
                  <a:lnTo>
                    <a:pt x="3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9" name="Freeform 43"/>
            <p:cNvSpPr>
              <a:spLocks/>
            </p:cNvSpPr>
            <p:nvPr/>
          </p:nvSpPr>
          <p:spPr bwMode="auto">
            <a:xfrm>
              <a:off x="2649538" y="509588"/>
              <a:ext cx="90488" cy="98425"/>
            </a:xfrm>
            <a:custGeom>
              <a:avLst/>
              <a:gdLst>
                <a:gd name="T0" fmla="*/ 2147483647 w 57"/>
                <a:gd name="T1" fmla="*/ 2147483647 h 62"/>
                <a:gd name="T2" fmla="*/ 2147483647 w 57"/>
                <a:gd name="T3" fmla="*/ 2147483647 h 62"/>
                <a:gd name="T4" fmla="*/ 0 w 57"/>
                <a:gd name="T5" fmla="*/ 2147483647 h 62"/>
                <a:gd name="T6" fmla="*/ 2147483647 w 57"/>
                <a:gd name="T7" fmla="*/ 2147483647 h 62"/>
                <a:gd name="T8" fmla="*/ 2147483647 w 57"/>
                <a:gd name="T9" fmla="*/ 2147483647 h 62"/>
                <a:gd name="T10" fmla="*/ 2147483647 w 57"/>
                <a:gd name="T11" fmla="*/ 2147483647 h 62"/>
                <a:gd name="T12" fmla="*/ 2147483647 w 57"/>
                <a:gd name="T13" fmla="*/ 2147483647 h 62"/>
                <a:gd name="T14" fmla="*/ 2147483647 w 57"/>
                <a:gd name="T15" fmla="*/ 2147483647 h 62"/>
                <a:gd name="T16" fmla="*/ 2147483647 w 57"/>
                <a:gd name="T17" fmla="*/ 0 h 62"/>
                <a:gd name="T18" fmla="*/ 2147483647 w 57"/>
                <a:gd name="T19" fmla="*/ 0 h 62"/>
                <a:gd name="T20" fmla="*/ 2147483647 w 57"/>
                <a:gd name="T21" fmla="*/ 0 h 62"/>
                <a:gd name="T22" fmla="*/ 2147483647 w 57"/>
                <a:gd name="T23" fmla="*/ 2147483647 h 62"/>
                <a:gd name="T24" fmla="*/ 2147483647 w 57"/>
                <a:gd name="T25" fmla="*/ 2147483647 h 62"/>
                <a:gd name="T26" fmla="*/ 2147483647 w 57"/>
                <a:gd name="T27" fmla="*/ 2147483647 h 62"/>
                <a:gd name="T28" fmla="*/ 2147483647 w 57"/>
                <a:gd name="T29" fmla="*/ 2147483647 h 62"/>
                <a:gd name="T30" fmla="*/ 2147483647 w 57"/>
                <a:gd name="T31" fmla="*/ 2147483647 h 62"/>
                <a:gd name="T32" fmla="*/ 2147483647 w 57"/>
                <a:gd name="T33" fmla="*/ 2147483647 h 62"/>
                <a:gd name="T34" fmla="*/ 2147483647 w 57"/>
                <a:gd name="T35" fmla="*/ 2147483647 h 62"/>
                <a:gd name="T36" fmla="*/ 2147483647 w 57"/>
                <a:gd name="T37" fmla="*/ 2147483647 h 62"/>
                <a:gd name="T38" fmla="*/ 2147483647 w 57"/>
                <a:gd name="T39" fmla="*/ 2147483647 h 62"/>
                <a:gd name="T40" fmla="*/ 2147483647 w 57"/>
                <a:gd name="T41" fmla="*/ 2147483647 h 62"/>
                <a:gd name="T42" fmla="*/ 2147483647 w 57"/>
                <a:gd name="T43" fmla="*/ 2147483647 h 62"/>
                <a:gd name="T44" fmla="*/ 2147483647 w 57"/>
                <a:gd name="T45" fmla="*/ 2147483647 h 62"/>
                <a:gd name="T46" fmla="*/ 2147483647 w 57"/>
                <a:gd name="T47" fmla="*/ 2147483647 h 62"/>
                <a:gd name="T48" fmla="*/ 2147483647 w 57"/>
                <a:gd name="T49" fmla="*/ 2147483647 h 6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7"/>
                <a:gd name="T76" fmla="*/ 0 h 62"/>
                <a:gd name="T77" fmla="*/ 57 w 57"/>
                <a:gd name="T78" fmla="*/ 62 h 6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7" h="62">
                  <a:moveTo>
                    <a:pt x="5" y="59"/>
                  </a:moveTo>
                  <a:lnTo>
                    <a:pt x="2" y="52"/>
                  </a:lnTo>
                  <a:lnTo>
                    <a:pt x="0" y="40"/>
                  </a:lnTo>
                  <a:lnTo>
                    <a:pt x="4" y="29"/>
                  </a:lnTo>
                  <a:lnTo>
                    <a:pt x="11" y="17"/>
                  </a:lnTo>
                  <a:lnTo>
                    <a:pt x="16" y="12"/>
                  </a:lnTo>
                  <a:lnTo>
                    <a:pt x="22" y="7"/>
                  </a:lnTo>
                  <a:lnTo>
                    <a:pt x="27" y="3"/>
                  </a:lnTo>
                  <a:lnTo>
                    <a:pt x="34" y="0"/>
                  </a:lnTo>
                  <a:lnTo>
                    <a:pt x="39" y="0"/>
                  </a:lnTo>
                  <a:lnTo>
                    <a:pt x="44" y="0"/>
                  </a:lnTo>
                  <a:lnTo>
                    <a:pt x="49" y="2"/>
                  </a:lnTo>
                  <a:lnTo>
                    <a:pt x="53" y="4"/>
                  </a:lnTo>
                  <a:lnTo>
                    <a:pt x="57" y="12"/>
                  </a:lnTo>
                  <a:lnTo>
                    <a:pt x="57" y="22"/>
                  </a:lnTo>
                  <a:lnTo>
                    <a:pt x="53" y="32"/>
                  </a:lnTo>
                  <a:lnTo>
                    <a:pt x="45" y="44"/>
                  </a:lnTo>
                  <a:lnTo>
                    <a:pt x="40" y="49"/>
                  </a:lnTo>
                  <a:lnTo>
                    <a:pt x="35" y="54"/>
                  </a:lnTo>
                  <a:lnTo>
                    <a:pt x="30" y="58"/>
                  </a:lnTo>
                  <a:lnTo>
                    <a:pt x="23" y="61"/>
                  </a:lnTo>
                  <a:lnTo>
                    <a:pt x="18" y="62"/>
                  </a:lnTo>
                  <a:lnTo>
                    <a:pt x="13" y="62"/>
                  </a:lnTo>
                  <a:lnTo>
                    <a:pt x="9" y="61"/>
                  </a:lnTo>
                  <a:lnTo>
                    <a:pt x="5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0" name="Freeform 44"/>
            <p:cNvSpPr>
              <a:spLocks/>
            </p:cNvSpPr>
            <p:nvPr/>
          </p:nvSpPr>
          <p:spPr bwMode="auto">
            <a:xfrm>
              <a:off x="2474913" y="365125"/>
              <a:ext cx="88900" cy="98425"/>
            </a:xfrm>
            <a:custGeom>
              <a:avLst/>
              <a:gdLst>
                <a:gd name="T0" fmla="*/ 2147483647 w 56"/>
                <a:gd name="T1" fmla="*/ 2147483647 h 62"/>
                <a:gd name="T2" fmla="*/ 0 w 56"/>
                <a:gd name="T3" fmla="*/ 2147483647 h 62"/>
                <a:gd name="T4" fmla="*/ 0 w 56"/>
                <a:gd name="T5" fmla="*/ 2147483647 h 62"/>
                <a:gd name="T6" fmla="*/ 2147483647 w 56"/>
                <a:gd name="T7" fmla="*/ 2147483647 h 62"/>
                <a:gd name="T8" fmla="*/ 2147483647 w 56"/>
                <a:gd name="T9" fmla="*/ 2147483647 h 62"/>
                <a:gd name="T10" fmla="*/ 2147483647 w 56"/>
                <a:gd name="T11" fmla="*/ 2147483647 h 62"/>
                <a:gd name="T12" fmla="*/ 2147483647 w 56"/>
                <a:gd name="T13" fmla="*/ 2147483647 h 62"/>
                <a:gd name="T14" fmla="*/ 2147483647 w 56"/>
                <a:gd name="T15" fmla="*/ 2147483647 h 62"/>
                <a:gd name="T16" fmla="*/ 2147483647 w 56"/>
                <a:gd name="T17" fmla="*/ 2147483647 h 62"/>
                <a:gd name="T18" fmla="*/ 2147483647 w 56"/>
                <a:gd name="T19" fmla="*/ 0 h 62"/>
                <a:gd name="T20" fmla="*/ 2147483647 w 56"/>
                <a:gd name="T21" fmla="*/ 0 h 62"/>
                <a:gd name="T22" fmla="*/ 2147483647 w 56"/>
                <a:gd name="T23" fmla="*/ 2147483647 h 62"/>
                <a:gd name="T24" fmla="*/ 2147483647 w 56"/>
                <a:gd name="T25" fmla="*/ 2147483647 h 62"/>
                <a:gd name="T26" fmla="*/ 2147483647 w 56"/>
                <a:gd name="T27" fmla="*/ 2147483647 h 62"/>
                <a:gd name="T28" fmla="*/ 2147483647 w 56"/>
                <a:gd name="T29" fmla="*/ 2147483647 h 62"/>
                <a:gd name="T30" fmla="*/ 2147483647 w 56"/>
                <a:gd name="T31" fmla="*/ 2147483647 h 62"/>
                <a:gd name="T32" fmla="*/ 2147483647 w 56"/>
                <a:gd name="T33" fmla="*/ 2147483647 h 62"/>
                <a:gd name="T34" fmla="*/ 2147483647 w 56"/>
                <a:gd name="T35" fmla="*/ 2147483647 h 62"/>
                <a:gd name="T36" fmla="*/ 2147483647 w 56"/>
                <a:gd name="T37" fmla="*/ 2147483647 h 62"/>
                <a:gd name="T38" fmla="*/ 2147483647 w 56"/>
                <a:gd name="T39" fmla="*/ 2147483647 h 62"/>
                <a:gd name="T40" fmla="*/ 2147483647 w 56"/>
                <a:gd name="T41" fmla="*/ 2147483647 h 62"/>
                <a:gd name="T42" fmla="*/ 2147483647 w 56"/>
                <a:gd name="T43" fmla="*/ 2147483647 h 62"/>
                <a:gd name="T44" fmla="*/ 2147483647 w 56"/>
                <a:gd name="T45" fmla="*/ 2147483647 h 62"/>
                <a:gd name="T46" fmla="*/ 2147483647 w 56"/>
                <a:gd name="T47" fmla="*/ 2147483647 h 62"/>
                <a:gd name="T48" fmla="*/ 2147483647 w 56"/>
                <a:gd name="T49" fmla="*/ 2147483647 h 6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6"/>
                <a:gd name="T76" fmla="*/ 0 h 62"/>
                <a:gd name="T77" fmla="*/ 56 w 56"/>
                <a:gd name="T78" fmla="*/ 62 h 6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6" h="62">
                  <a:moveTo>
                    <a:pt x="4" y="59"/>
                  </a:moveTo>
                  <a:lnTo>
                    <a:pt x="0" y="52"/>
                  </a:lnTo>
                  <a:lnTo>
                    <a:pt x="0" y="40"/>
                  </a:lnTo>
                  <a:lnTo>
                    <a:pt x="4" y="29"/>
                  </a:lnTo>
                  <a:lnTo>
                    <a:pt x="12" y="17"/>
                  </a:lnTo>
                  <a:lnTo>
                    <a:pt x="17" y="12"/>
                  </a:lnTo>
                  <a:lnTo>
                    <a:pt x="22" y="8"/>
                  </a:lnTo>
                  <a:lnTo>
                    <a:pt x="27" y="4"/>
                  </a:lnTo>
                  <a:lnTo>
                    <a:pt x="33" y="2"/>
                  </a:lnTo>
                  <a:lnTo>
                    <a:pt x="39" y="0"/>
                  </a:lnTo>
                  <a:lnTo>
                    <a:pt x="44" y="0"/>
                  </a:lnTo>
                  <a:lnTo>
                    <a:pt x="48" y="2"/>
                  </a:lnTo>
                  <a:lnTo>
                    <a:pt x="51" y="4"/>
                  </a:lnTo>
                  <a:lnTo>
                    <a:pt x="56" y="12"/>
                  </a:lnTo>
                  <a:lnTo>
                    <a:pt x="56" y="22"/>
                  </a:lnTo>
                  <a:lnTo>
                    <a:pt x="54" y="34"/>
                  </a:lnTo>
                  <a:lnTo>
                    <a:pt x="46" y="47"/>
                  </a:lnTo>
                  <a:lnTo>
                    <a:pt x="41" y="52"/>
                  </a:lnTo>
                  <a:lnTo>
                    <a:pt x="36" y="56"/>
                  </a:lnTo>
                  <a:lnTo>
                    <a:pt x="31" y="58"/>
                  </a:lnTo>
                  <a:lnTo>
                    <a:pt x="24" y="61"/>
                  </a:lnTo>
                  <a:lnTo>
                    <a:pt x="19" y="62"/>
                  </a:lnTo>
                  <a:lnTo>
                    <a:pt x="14" y="62"/>
                  </a:lnTo>
                  <a:lnTo>
                    <a:pt x="9" y="61"/>
                  </a:lnTo>
                  <a:lnTo>
                    <a:pt x="4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" name="Freeform 45"/>
            <p:cNvSpPr>
              <a:spLocks/>
            </p:cNvSpPr>
            <p:nvPr/>
          </p:nvSpPr>
          <p:spPr bwMode="auto">
            <a:xfrm>
              <a:off x="2886075" y="508000"/>
              <a:ext cx="150813" cy="157163"/>
            </a:xfrm>
            <a:custGeom>
              <a:avLst/>
              <a:gdLst>
                <a:gd name="T0" fmla="*/ 0 w 95"/>
                <a:gd name="T1" fmla="*/ 2147483647 h 99"/>
                <a:gd name="T2" fmla="*/ 2147483647 w 95"/>
                <a:gd name="T3" fmla="*/ 2147483647 h 99"/>
                <a:gd name="T4" fmla="*/ 2147483647 w 95"/>
                <a:gd name="T5" fmla="*/ 2147483647 h 99"/>
                <a:gd name="T6" fmla="*/ 2147483647 w 95"/>
                <a:gd name="T7" fmla="*/ 2147483647 h 99"/>
                <a:gd name="T8" fmla="*/ 2147483647 w 95"/>
                <a:gd name="T9" fmla="*/ 2147483647 h 99"/>
                <a:gd name="T10" fmla="*/ 2147483647 w 95"/>
                <a:gd name="T11" fmla="*/ 2147483647 h 99"/>
                <a:gd name="T12" fmla="*/ 2147483647 w 95"/>
                <a:gd name="T13" fmla="*/ 2147483647 h 99"/>
                <a:gd name="T14" fmla="*/ 2147483647 w 95"/>
                <a:gd name="T15" fmla="*/ 2147483647 h 99"/>
                <a:gd name="T16" fmla="*/ 2147483647 w 95"/>
                <a:gd name="T17" fmla="*/ 2147483647 h 99"/>
                <a:gd name="T18" fmla="*/ 2147483647 w 95"/>
                <a:gd name="T19" fmla="*/ 2147483647 h 99"/>
                <a:gd name="T20" fmla="*/ 2147483647 w 95"/>
                <a:gd name="T21" fmla="*/ 2147483647 h 99"/>
                <a:gd name="T22" fmla="*/ 2147483647 w 95"/>
                <a:gd name="T23" fmla="*/ 2147483647 h 99"/>
                <a:gd name="T24" fmla="*/ 2147483647 w 95"/>
                <a:gd name="T25" fmla="*/ 2147483647 h 99"/>
                <a:gd name="T26" fmla="*/ 2147483647 w 95"/>
                <a:gd name="T27" fmla="*/ 2147483647 h 99"/>
                <a:gd name="T28" fmla="*/ 2147483647 w 95"/>
                <a:gd name="T29" fmla="*/ 2147483647 h 99"/>
                <a:gd name="T30" fmla="*/ 2147483647 w 95"/>
                <a:gd name="T31" fmla="*/ 2147483647 h 99"/>
                <a:gd name="T32" fmla="*/ 2147483647 w 95"/>
                <a:gd name="T33" fmla="*/ 2147483647 h 99"/>
                <a:gd name="T34" fmla="*/ 2147483647 w 95"/>
                <a:gd name="T35" fmla="*/ 2147483647 h 99"/>
                <a:gd name="T36" fmla="*/ 2147483647 w 95"/>
                <a:gd name="T37" fmla="*/ 2147483647 h 99"/>
                <a:gd name="T38" fmla="*/ 2147483647 w 95"/>
                <a:gd name="T39" fmla="*/ 2147483647 h 99"/>
                <a:gd name="T40" fmla="*/ 2147483647 w 95"/>
                <a:gd name="T41" fmla="*/ 2147483647 h 99"/>
                <a:gd name="T42" fmla="*/ 2147483647 w 95"/>
                <a:gd name="T43" fmla="*/ 2147483647 h 99"/>
                <a:gd name="T44" fmla="*/ 2147483647 w 95"/>
                <a:gd name="T45" fmla="*/ 0 h 99"/>
                <a:gd name="T46" fmla="*/ 2147483647 w 95"/>
                <a:gd name="T47" fmla="*/ 2147483647 h 99"/>
                <a:gd name="T48" fmla="*/ 2147483647 w 95"/>
                <a:gd name="T49" fmla="*/ 2147483647 h 99"/>
                <a:gd name="T50" fmla="*/ 2147483647 w 95"/>
                <a:gd name="T51" fmla="*/ 2147483647 h 99"/>
                <a:gd name="T52" fmla="*/ 2147483647 w 95"/>
                <a:gd name="T53" fmla="*/ 2147483647 h 99"/>
                <a:gd name="T54" fmla="*/ 2147483647 w 95"/>
                <a:gd name="T55" fmla="*/ 2147483647 h 99"/>
                <a:gd name="T56" fmla="*/ 0 w 95"/>
                <a:gd name="T57" fmla="*/ 2147483647 h 9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5"/>
                <a:gd name="T88" fmla="*/ 0 h 99"/>
                <a:gd name="T89" fmla="*/ 95 w 95"/>
                <a:gd name="T90" fmla="*/ 99 h 9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5" h="99">
                  <a:moveTo>
                    <a:pt x="0" y="44"/>
                  </a:moveTo>
                  <a:lnTo>
                    <a:pt x="2" y="42"/>
                  </a:lnTo>
                  <a:lnTo>
                    <a:pt x="8" y="39"/>
                  </a:lnTo>
                  <a:lnTo>
                    <a:pt x="15" y="35"/>
                  </a:lnTo>
                  <a:lnTo>
                    <a:pt x="25" y="30"/>
                  </a:lnTo>
                  <a:lnTo>
                    <a:pt x="36" y="26"/>
                  </a:lnTo>
                  <a:lnTo>
                    <a:pt x="47" y="26"/>
                  </a:lnTo>
                  <a:lnTo>
                    <a:pt x="56" y="28"/>
                  </a:lnTo>
                  <a:lnTo>
                    <a:pt x="64" y="35"/>
                  </a:lnTo>
                  <a:lnTo>
                    <a:pt x="70" y="53"/>
                  </a:lnTo>
                  <a:lnTo>
                    <a:pt x="68" y="71"/>
                  </a:lnTo>
                  <a:lnTo>
                    <a:pt x="59" y="86"/>
                  </a:lnTo>
                  <a:lnTo>
                    <a:pt x="47" y="99"/>
                  </a:lnTo>
                  <a:lnTo>
                    <a:pt x="51" y="96"/>
                  </a:lnTo>
                  <a:lnTo>
                    <a:pt x="59" y="90"/>
                  </a:lnTo>
                  <a:lnTo>
                    <a:pt x="69" y="81"/>
                  </a:lnTo>
                  <a:lnTo>
                    <a:pt x="81" y="69"/>
                  </a:lnTo>
                  <a:lnTo>
                    <a:pt x="90" y="55"/>
                  </a:lnTo>
                  <a:lnTo>
                    <a:pt x="95" y="40"/>
                  </a:lnTo>
                  <a:lnTo>
                    <a:pt x="92" y="26"/>
                  </a:lnTo>
                  <a:lnTo>
                    <a:pt x="82" y="10"/>
                  </a:lnTo>
                  <a:lnTo>
                    <a:pt x="65" y="1"/>
                  </a:lnTo>
                  <a:lnTo>
                    <a:pt x="51" y="0"/>
                  </a:lnTo>
                  <a:lnTo>
                    <a:pt x="37" y="4"/>
                  </a:lnTo>
                  <a:lnTo>
                    <a:pt x="24" y="13"/>
                  </a:lnTo>
                  <a:lnTo>
                    <a:pt x="14" y="23"/>
                  </a:lnTo>
                  <a:lnTo>
                    <a:pt x="6" y="33"/>
                  </a:lnTo>
                  <a:lnTo>
                    <a:pt x="1" y="41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2" name="Freeform 46"/>
            <p:cNvSpPr>
              <a:spLocks/>
            </p:cNvSpPr>
            <p:nvPr/>
          </p:nvSpPr>
          <p:spPr bwMode="auto">
            <a:xfrm>
              <a:off x="2692400" y="403225"/>
              <a:ext cx="152400" cy="153988"/>
            </a:xfrm>
            <a:custGeom>
              <a:avLst/>
              <a:gdLst>
                <a:gd name="T0" fmla="*/ 0 w 96"/>
                <a:gd name="T1" fmla="*/ 2147483647 h 97"/>
                <a:gd name="T2" fmla="*/ 2147483647 w 96"/>
                <a:gd name="T3" fmla="*/ 2147483647 h 97"/>
                <a:gd name="T4" fmla="*/ 2147483647 w 96"/>
                <a:gd name="T5" fmla="*/ 2147483647 h 97"/>
                <a:gd name="T6" fmla="*/ 2147483647 w 96"/>
                <a:gd name="T7" fmla="*/ 2147483647 h 97"/>
                <a:gd name="T8" fmla="*/ 2147483647 w 96"/>
                <a:gd name="T9" fmla="*/ 2147483647 h 97"/>
                <a:gd name="T10" fmla="*/ 2147483647 w 96"/>
                <a:gd name="T11" fmla="*/ 2147483647 h 97"/>
                <a:gd name="T12" fmla="*/ 2147483647 w 96"/>
                <a:gd name="T13" fmla="*/ 2147483647 h 97"/>
                <a:gd name="T14" fmla="*/ 2147483647 w 96"/>
                <a:gd name="T15" fmla="*/ 2147483647 h 97"/>
                <a:gd name="T16" fmla="*/ 2147483647 w 96"/>
                <a:gd name="T17" fmla="*/ 2147483647 h 97"/>
                <a:gd name="T18" fmla="*/ 2147483647 w 96"/>
                <a:gd name="T19" fmla="*/ 2147483647 h 97"/>
                <a:gd name="T20" fmla="*/ 2147483647 w 96"/>
                <a:gd name="T21" fmla="*/ 2147483647 h 97"/>
                <a:gd name="T22" fmla="*/ 2147483647 w 96"/>
                <a:gd name="T23" fmla="*/ 2147483647 h 97"/>
                <a:gd name="T24" fmla="*/ 2147483647 w 96"/>
                <a:gd name="T25" fmla="*/ 2147483647 h 97"/>
                <a:gd name="T26" fmla="*/ 2147483647 w 96"/>
                <a:gd name="T27" fmla="*/ 2147483647 h 97"/>
                <a:gd name="T28" fmla="*/ 2147483647 w 96"/>
                <a:gd name="T29" fmla="*/ 2147483647 h 97"/>
                <a:gd name="T30" fmla="*/ 2147483647 w 96"/>
                <a:gd name="T31" fmla="*/ 2147483647 h 97"/>
                <a:gd name="T32" fmla="*/ 2147483647 w 96"/>
                <a:gd name="T33" fmla="*/ 2147483647 h 97"/>
                <a:gd name="T34" fmla="*/ 2147483647 w 96"/>
                <a:gd name="T35" fmla="*/ 2147483647 h 97"/>
                <a:gd name="T36" fmla="*/ 2147483647 w 96"/>
                <a:gd name="T37" fmla="*/ 2147483647 h 97"/>
                <a:gd name="T38" fmla="*/ 2147483647 w 96"/>
                <a:gd name="T39" fmla="*/ 2147483647 h 97"/>
                <a:gd name="T40" fmla="*/ 2147483647 w 96"/>
                <a:gd name="T41" fmla="*/ 2147483647 h 97"/>
                <a:gd name="T42" fmla="*/ 2147483647 w 96"/>
                <a:gd name="T43" fmla="*/ 2147483647 h 97"/>
                <a:gd name="T44" fmla="*/ 2147483647 w 96"/>
                <a:gd name="T45" fmla="*/ 0 h 97"/>
                <a:gd name="T46" fmla="*/ 2147483647 w 96"/>
                <a:gd name="T47" fmla="*/ 2147483647 h 97"/>
                <a:gd name="T48" fmla="*/ 2147483647 w 96"/>
                <a:gd name="T49" fmla="*/ 2147483647 h 97"/>
                <a:gd name="T50" fmla="*/ 2147483647 w 96"/>
                <a:gd name="T51" fmla="*/ 2147483647 h 97"/>
                <a:gd name="T52" fmla="*/ 2147483647 w 96"/>
                <a:gd name="T53" fmla="*/ 2147483647 h 97"/>
                <a:gd name="T54" fmla="*/ 2147483647 w 96"/>
                <a:gd name="T55" fmla="*/ 2147483647 h 97"/>
                <a:gd name="T56" fmla="*/ 0 w 96"/>
                <a:gd name="T57" fmla="*/ 2147483647 h 9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97"/>
                <a:gd name="T89" fmla="*/ 96 w 96"/>
                <a:gd name="T90" fmla="*/ 97 h 9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97">
                  <a:moveTo>
                    <a:pt x="0" y="44"/>
                  </a:moveTo>
                  <a:lnTo>
                    <a:pt x="3" y="43"/>
                  </a:lnTo>
                  <a:lnTo>
                    <a:pt x="8" y="39"/>
                  </a:lnTo>
                  <a:lnTo>
                    <a:pt x="17" y="35"/>
                  </a:lnTo>
                  <a:lnTo>
                    <a:pt x="27" y="30"/>
                  </a:lnTo>
                  <a:lnTo>
                    <a:pt x="37" y="26"/>
                  </a:lnTo>
                  <a:lnTo>
                    <a:pt x="49" y="26"/>
                  </a:lnTo>
                  <a:lnTo>
                    <a:pt x="58" y="29"/>
                  </a:lnTo>
                  <a:lnTo>
                    <a:pt x="65" y="35"/>
                  </a:lnTo>
                  <a:lnTo>
                    <a:pt x="72" y="52"/>
                  </a:lnTo>
                  <a:lnTo>
                    <a:pt x="69" y="69"/>
                  </a:lnTo>
                  <a:lnTo>
                    <a:pt x="60" y="84"/>
                  </a:lnTo>
                  <a:lnTo>
                    <a:pt x="49" y="97"/>
                  </a:lnTo>
                  <a:lnTo>
                    <a:pt x="53" y="94"/>
                  </a:lnTo>
                  <a:lnTo>
                    <a:pt x="60" y="89"/>
                  </a:lnTo>
                  <a:lnTo>
                    <a:pt x="71" y="80"/>
                  </a:lnTo>
                  <a:lnTo>
                    <a:pt x="82" y="69"/>
                  </a:lnTo>
                  <a:lnTo>
                    <a:pt x="91" y="55"/>
                  </a:lnTo>
                  <a:lnTo>
                    <a:pt x="96" y="41"/>
                  </a:lnTo>
                  <a:lnTo>
                    <a:pt x="94" y="25"/>
                  </a:lnTo>
                  <a:lnTo>
                    <a:pt x="83" y="10"/>
                  </a:lnTo>
                  <a:lnTo>
                    <a:pt x="68" y="1"/>
                  </a:lnTo>
                  <a:lnTo>
                    <a:pt x="53" y="0"/>
                  </a:lnTo>
                  <a:lnTo>
                    <a:pt x="39" y="3"/>
                  </a:lnTo>
                  <a:lnTo>
                    <a:pt x="27" y="12"/>
                  </a:lnTo>
                  <a:lnTo>
                    <a:pt x="16" y="24"/>
                  </a:lnTo>
                  <a:lnTo>
                    <a:pt x="8" y="34"/>
                  </a:lnTo>
                  <a:lnTo>
                    <a:pt x="1" y="42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3" name="Freeform 47"/>
            <p:cNvSpPr>
              <a:spLocks/>
            </p:cNvSpPr>
            <p:nvPr/>
          </p:nvSpPr>
          <p:spPr bwMode="auto">
            <a:xfrm>
              <a:off x="2513013" y="273050"/>
              <a:ext cx="153988" cy="155575"/>
            </a:xfrm>
            <a:custGeom>
              <a:avLst/>
              <a:gdLst>
                <a:gd name="T0" fmla="*/ 0 w 97"/>
                <a:gd name="T1" fmla="*/ 2147483647 h 98"/>
                <a:gd name="T2" fmla="*/ 2147483647 w 97"/>
                <a:gd name="T3" fmla="*/ 2147483647 h 98"/>
                <a:gd name="T4" fmla="*/ 2147483647 w 97"/>
                <a:gd name="T5" fmla="*/ 2147483647 h 98"/>
                <a:gd name="T6" fmla="*/ 2147483647 w 97"/>
                <a:gd name="T7" fmla="*/ 2147483647 h 98"/>
                <a:gd name="T8" fmla="*/ 2147483647 w 97"/>
                <a:gd name="T9" fmla="*/ 2147483647 h 98"/>
                <a:gd name="T10" fmla="*/ 2147483647 w 97"/>
                <a:gd name="T11" fmla="*/ 2147483647 h 98"/>
                <a:gd name="T12" fmla="*/ 2147483647 w 97"/>
                <a:gd name="T13" fmla="*/ 2147483647 h 98"/>
                <a:gd name="T14" fmla="*/ 2147483647 w 97"/>
                <a:gd name="T15" fmla="*/ 2147483647 h 98"/>
                <a:gd name="T16" fmla="*/ 2147483647 w 97"/>
                <a:gd name="T17" fmla="*/ 2147483647 h 98"/>
                <a:gd name="T18" fmla="*/ 2147483647 w 97"/>
                <a:gd name="T19" fmla="*/ 2147483647 h 98"/>
                <a:gd name="T20" fmla="*/ 2147483647 w 97"/>
                <a:gd name="T21" fmla="*/ 2147483647 h 98"/>
                <a:gd name="T22" fmla="*/ 2147483647 w 97"/>
                <a:gd name="T23" fmla="*/ 2147483647 h 98"/>
                <a:gd name="T24" fmla="*/ 2147483647 w 97"/>
                <a:gd name="T25" fmla="*/ 2147483647 h 98"/>
                <a:gd name="T26" fmla="*/ 2147483647 w 97"/>
                <a:gd name="T27" fmla="*/ 2147483647 h 98"/>
                <a:gd name="T28" fmla="*/ 2147483647 w 97"/>
                <a:gd name="T29" fmla="*/ 2147483647 h 98"/>
                <a:gd name="T30" fmla="*/ 2147483647 w 97"/>
                <a:gd name="T31" fmla="*/ 2147483647 h 98"/>
                <a:gd name="T32" fmla="*/ 2147483647 w 97"/>
                <a:gd name="T33" fmla="*/ 2147483647 h 98"/>
                <a:gd name="T34" fmla="*/ 2147483647 w 97"/>
                <a:gd name="T35" fmla="*/ 2147483647 h 98"/>
                <a:gd name="T36" fmla="*/ 2147483647 w 97"/>
                <a:gd name="T37" fmla="*/ 2147483647 h 98"/>
                <a:gd name="T38" fmla="*/ 2147483647 w 97"/>
                <a:gd name="T39" fmla="*/ 2147483647 h 98"/>
                <a:gd name="T40" fmla="*/ 2147483647 w 97"/>
                <a:gd name="T41" fmla="*/ 2147483647 h 98"/>
                <a:gd name="T42" fmla="*/ 2147483647 w 97"/>
                <a:gd name="T43" fmla="*/ 2147483647 h 98"/>
                <a:gd name="T44" fmla="*/ 2147483647 w 97"/>
                <a:gd name="T45" fmla="*/ 0 h 98"/>
                <a:gd name="T46" fmla="*/ 2147483647 w 97"/>
                <a:gd name="T47" fmla="*/ 2147483647 h 98"/>
                <a:gd name="T48" fmla="*/ 2147483647 w 97"/>
                <a:gd name="T49" fmla="*/ 2147483647 h 98"/>
                <a:gd name="T50" fmla="*/ 2147483647 w 97"/>
                <a:gd name="T51" fmla="*/ 2147483647 h 98"/>
                <a:gd name="T52" fmla="*/ 2147483647 w 97"/>
                <a:gd name="T53" fmla="*/ 2147483647 h 98"/>
                <a:gd name="T54" fmla="*/ 2147483647 w 97"/>
                <a:gd name="T55" fmla="*/ 2147483647 h 98"/>
                <a:gd name="T56" fmla="*/ 0 w 97"/>
                <a:gd name="T57" fmla="*/ 2147483647 h 9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7"/>
                <a:gd name="T88" fmla="*/ 0 h 98"/>
                <a:gd name="T89" fmla="*/ 97 w 97"/>
                <a:gd name="T90" fmla="*/ 98 h 9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7" h="98">
                  <a:moveTo>
                    <a:pt x="0" y="44"/>
                  </a:moveTo>
                  <a:lnTo>
                    <a:pt x="3" y="43"/>
                  </a:lnTo>
                  <a:lnTo>
                    <a:pt x="8" y="39"/>
                  </a:lnTo>
                  <a:lnTo>
                    <a:pt x="17" y="35"/>
                  </a:lnTo>
                  <a:lnTo>
                    <a:pt x="27" y="30"/>
                  </a:lnTo>
                  <a:lnTo>
                    <a:pt x="38" y="28"/>
                  </a:lnTo>
                  <a:lnTo>
                    <a:pt x="48" y="26"/>
                  </a:lnTo>
                  <a:lnTo>
                    <a:pt x="57" y="29"/>
                  </a:lnTo>
                  <a:lnTo>
                    <a:pt x="64" y="37"/>
                  </a:lnTo>
                  <a:lnTo>
                    <a:pt x="71" y="55"/>
                  </a:lnTo>
                  <a:lnTo>
                    <a:pt x="68" y="71"/>
                  </a:lnTo>
                  <a:lnTo>
                    <a:pt x="61" y="85"/>
                  </a:lnTo>
                  <a:lnTo>
                    <a:pt x="49" y="98"/>
                  </a:lnTo>
                  <a:lnTo>
                    <a:pt x="53" y="96"/>
                  </a:lnTo>
                  <a:lnTo>
                    <a:pt x="61" y="91"/>
                  </a:lnTo>
                  <a:lnTo>
                    <a:pt x="71" y="80"/>
                  </a:lnTo>
                  <a:lnTo>
                    <a:pt x="82" y="69"/>
                  </a:lnTo>
                  <a:lnTo>
                    <a:pt x="91" y="56"/>
                  </a:lnTo>
                  <a:lnTo>
                    <a:pt x="97" y="41"/>
                  </a:lnTo>
                  <a:lnTo>
                    <a:pt x="94" y="26"/>
                  </a:lnTo>
                  <a:lnTo>
                    <a:pt x="84" y="11"/>
                  </a:lnTo>
                  <a:lnTo>
                    <a:pt x="67" y="2"/>
                  </a:lnTo>
                  <a:lnTo>
                    <a:pt x="53" y="0"/>
                  </a:lnTo>
                  <a:lnTo>
                    <a:pt x="38" y="5"/>
                  </a:lnTo>
                  <a:lnTo>
                    <a:pt x="26" y="14"/>
                  </a:lnTo>
                  <a:lnTo>
                    <a:pt x="16" y="24"/>
                  </a:lnTo>
                  <a:lnTo>
                    <a:pt x="7" y="34"/>
                  </a:lnTo>
                  <a:lnTo>
                    <a:pt x="2" y="42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4" name="Freeform 48"/>
            <p:cNvSpPr>
              <a:spLocks/>
            </p:cNvSpPr>
            <p:nvPr/>
          </p:nvSpPr>
          <p:spPr bwMode="auto">
            <a:xfrm>
              <a:off x="3379788" y="1057275"/>
              <a:ext cx="95250" cy="112713"/>
            </a:xfrm>
            <a:custGeom>
              <a:avLst/>
              <a:gdLst>
                <a:gd name="T0" fmla="*/ 2147483647 w 60"/>
                <a:gd name="T1" fmla="*/ 0 h 71"/>
                <a:gd name="T2" fmla="*/ 2147483647 w 60"/>
                <a:gd name="T3" fmla="*/ 2147483647 h 71"/>
                <a:gd name="T4" fmla="*/ 2147483647 w 60"/>
                <a:gd name="T5" fmla="*/ 2147483647 h 71"/>
                <a:gd name="T6" fmla="*/ 2147483647 w 60"/>
                <a:gd name="T7" fmla="*/ 2147483647 h 71"/>
                <a:gd name="T8" fmla="*/ 2147483647 w 60"/>
                <a:gd name="T9" fmla="*/ 2147483647 h 71"/>
                <a:gd name="T10" fmla="*/ 2147483647 w 60"/>
                <a:gd name="T11" fmla="*/ 2147483647 h 71"/>
                <a:gd name="T12" fmla="*/ 2147483647 w 60"/>
                <a:gd name="T13" fmla="*/ 2147483647 h 71"/>
                <a:gd name="T14" fmla="*/ 2147483647 w 60"/>
                <a:gd name="T15" fmla="*/ 2147483647 h 71"/>
                <a:gd name="T16" fmla="*/ 2147483647 w 60"/>
                <a:gd name="T17" fmla="*/ 2147483647 h 71"/>
                <a:gd name="T18" fmla="*/ 0 w 60"/>
                <a:gd name="T19" fmla="*/ 2147483647 h 71"/>
                <a:gd name="T20" fmla="*/ 2147483647 w 60"/>
                <a:gd name="T21" fmla="*/ 0 h 7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0"/>
                <a:gd name="T34" fmla="*/ 0 h 71"/>
                <a:gd name="T35" fmla="*/ 60 w 60"/>
                <a:gd name="T36" fmla="*/ 71 h 7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0" h="71">
                  <a:moveTo>
                    <a:pt x="60" y="0"/>
                  </a:moveTo>
                  <a:lnTo>
                    <a:pt x="55" y="71"/>
                  </a:lnTo>
                  <a:lnTo>
                    <a:pt x="54" y="71"/>
                  </a:lnTo>
                  <a:lnTo>
                    <a:pt x="50" y="68"/>
                  </a:lnTo>
                  <a:lnTo>
                    <a:pt x="44" y="64"/>
                  </a:lnTo>
                  <a:lnTo>
                    <a:pt x="36" y="59"/>
                  </a:lnTo>
                  <a:lnTo>
                    <a:pt x="27" y="53"/>
                  </a:lnTo>
                  <a:lnTo>
                    <a:pt x="17" y="45"/>
                  </a:lnTo>
                  <a:lnTo>
                    <a:pt x="8" y="35"/>
                  </a:lnTo>
                  <a:lnTo>
                    <a:pt x="0" y="22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5" name="Freeform 49"/>
            <p:cNvSpPr>
              <a:spLocks/>
            </p:cNvSpPr>
            <p:nvPr/>
          </p:nvSpPr>
          <p:spPr bwMode="auto">
            <a:xfrm>
              <a:off x="3538538" y="1122363"/>
              <a:ext cx="109538" cy="107950"/>
            </a:xfrm>
            <a:custGeom>
              <a:avLst/>
              <a:gdLst>
                <a:gd name="T0" fmla="*/ 2147483647 w 69"/>
                <a:gd name="T1" fmla="*/ 0 h 68"/>
                <a:gd name="T2" fmla="*/ 2147483647 w 69"/>
                <a:gd name="T3" fmla="*/ 2147483647 h 68"/>
                <a:gd name="T4" fmla="*/ 2147483647 w 69"/>
                <a:gd name="T5" fmla="*/ 2147483647 h 68"/>
                <a:gd name="T6" fmla="*/ 2147483647 w 69"/>
                <a:gd name="T7" fmla="*/ 2147483647 h 68"/>
                <a:gd name="T8" fmla="*/ 2147483647 w 69"/>
                <a:gd name="T9" fmla="*/ 2147483647 h 68"/>
                <a:gd name="T10" fmla="*/ 2147483647 w 69"/>
                <a:gd name="T11" fmla="*/ 2147483647 h 68"/>
                <a:gd name="T12" fmla="*/ 2147483647 w 69"/>
                <a:gd name="T13" fmla="*/ 2147483647 h 68"/>
                <a:gd name="T14" fmla="*/ 2147483647 w 69"/>
                <a:gd name="T15" fmla="*/ 2147483647 h 68"/>
                <a:gd name="T16" fmla="*/ 2147483647 w 69"/>
                <a:gd name="T17" fmla="*/ 2147483647 h 68"/>
                <a:gd name="T18" fmla="*/ 0 w 69"/>
                <a:gd name="T19" fmla="*/ 2147483647 h 68"/>
                <a:gd name="T20" fmla="*/ 2147483647 w 69"/>
                <a:gd name="T21" fmla="*/ 0 h 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9"/>
                <a:gd name="T34" fmla="*/ 0 h 68"/>
                <a:gd name="T35" fmla="*/ 69 w 69"/>
                <a:gd name="T36" fmla="*/ 68 h 6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9" h="68">
                  <a:moveTo>
                    <a:pt x="46" y="0"/>
                  </a:moveTo>
                  <a:lnTo>
                    <a:pt x="69" y="67"/>
                  </a:lnTo>
                  <a:lnTo>
                    <a:pt x="68" y="67"/>
                  </a:lnTo>
                  <a:lnTo>
                    <a:pt x="63" y="67"/>
                  </a:lnTo>
                  <a:lnTo>
                    <a:pt x="56" y="68"/>
                  </a:lnTo>
                  <a:lnTo>
                    <a:pt x="47" y="67"/>
                  </a:lnTo>
                  <a:lnTo>
                    <a:pt x="37" y="65"/>
                  </a:lnTo>
                  <a:lnTo>
                    <a:pt x="26" y="62"/>
                  </a:lnTo>
                  <a:lnTo>
                    <a:pt x="13" y="55"/>
                  </a:lnTo>
                  <a:lnTo>
                    <a:pt x="0" y="47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6" name="Freeform 50"/>
            <p:cNvSpPr>
              <a:spLocks/>
            </p:cNvSpPr>
            <p:nvPr/>
          </p:nvSpPr>
          <p:spPr bwMode="auto">
            <a:xfrm>
              <a:off x="3746500" y="1120775"/>
              <a:ext cx="115888" cy="103188"/>
            </a:xfrm>
            <a:custGeom>
              <a:avLst/>
              <a:gdLst>
                <a:gd name="T0" fmla="*/ 2147483647 w 73"/>
                <a:gd name="T1" fmla="*/ 0 h 65"/>
                <a:gd name="T2" fmla="*/ 2147483647 w 73"/>
                <a:gd name="T3" fmla="*/ 2147483647 h 65"/>
                <a:gd name="T4" fmla="*/ 2147483647 w 73"/>
                <a:gd name="T5" fmla="*/ 2147483647 h 65"/>
                <a:gd name="T6" fmla="*/ 2147483647 w 73"/>
                <a:gd name="T7" fmla="*/ 2147483647 h 65"/>
                <a:gd name="T8" fmla="*/ 2147483647 w 73"/>
                <a:gd name="T9" fmla="*/ 2147483647 h 65"/>
                <a:gd name="T10" fmla="*/ 2147483647 w 73"/>
                <a:gd name="T11" fmla="*/ 2147483647 h 65"/>
                <a:gd name="T12" fmla="*/ 2147483647 w 73"/>
                <a:gd name="T13" fmla="*/ 2147483647 h 65"/>
                <a:gd name="T14" fmla="*/ 2147483647 w 73"/>
                <a:gd name="T15" fmla="*/ 2147483647 h 65"/>
                <a:gd name="T16" fmla="*/ 2147483647 w 73"/>
                <a:gd name="T17" fmla="*/ 2147483647 h 65"/>
                <a:gd name="T18" fmla="*/ 0 w 73"/>
                <a:gd name="T19" fmla="*/ 2147483647 h 65"/>
                <a:gd name="T20" fmla="*/ 2147483647 w 73"/>
                <a:gd name="T21" fmla="*/ 0 h 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3"/>
                <a:gd name="T34" fmla="*/ 0 h 65"/>
                <a:gd name="T35" fmla="*/ 73 w 73"/>
                <a:gd name="T36" fmla="*/ 65 h 6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3" h="65">
                  <a:moveTo>
                    <a:pt x="20" y="0"/>
                  </a:moveTo>
                  <a:lnTo>
                    <a:pt x="73" y="47"/>
                  </a:lnTo>
                  <a:lnTo>
                    <a:pt x="71" y="48"/>
                  </a:lnTo>
                  <a:lnTo>
                    <a:pt x="68" y="51"/>
                  </a:lnTo>
                  <a:lnTo>
                    <a:pt x="61" y="54"/>
                  </a:lnTo>
                  <a:lnTo>
                    <a:pt x="52" y="57"/>
                  </a:lnTo>
                  <a:lnTo>
                    <a:pt x="42" y="61"/>
                  </a:lnTo>
                  <a:lnTo>
                    <a:pt x="29" y="64"/>
                  </a:lnTo>
                  <a:lnTo>
                    <a:pt x="15" y="65"/>
                  </a:lnTo>
                  <a:lnTo>
                    <a:pt x="0" y="6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7" name="Freeform 51"/>
            <p:cNvSpPr>
              <a:spLocks/>
            </p:cNvSpPr>
            <p:nvPr/>
          </p:nvSpPr>
          <p:spPr bwMode="auto">
            <a:xfrm>
              <a:off x="5545138" y="717550"/>
              <a:ext cx="92075" cy="95250"/>
            </a:xfrm>
            <a:custGeom>
              <a:avLst/>
              <a:gdLst>
                <a:gd name="T0" fmla="*/ 2147483647 w 58"/>
                <a:gd name="T1" fmla="*/ 2147483647 h 60"/>
                <a:gd name="T2" fmla="*/ 2147483647 w 58"/>
                <a:gd name="T3" fmla="*/ 2147483647 h 60"/>
                <a:gd name="T4" fmla="*/ 2147483647 w 58"/>
                <a:gd name="T5" fmla="*/ 2147483647 h 60"/>
                <a:gd name="T6" fmla="*/ 2147483647 w 58"/>
                <a:gd name="T7" fmla="*/ 2147483647 h 60"/>
                <a:gd name="T8" fmla="*/ 2147483647 w 58"/>
                <a:gd name="T9" fmla="*/ 2147483647 h 60"/>
                <a:gd name="T10" fmla="*/ 2147483647 w 58"/>
                <a:gd name="T11" fmla="*/ 2147483647 h 60"/>
                <a:gd name="T12" fmla="*/ 2147483647 w 58"/>
                <a:gd name="T13" fmla="*/ 2147483647 h 60"/>
                <a:gd name="T14" fmla="*/ 2147483647 w 58"/>
                <a:gd name="T15" fmla="*/ 2147483647 h 60"/>
                <a:gd name="T16" fmla="*/ 2147483647 w 58"/>
                <a:gd name="T17" fmla="*/ 2147483647 h 60"/>
                <a:gd name="T18" fmla="*/ 2147483647 w 58"/>
                <a:gd name="T19" fmla="*/ 0 h 60"/>
                <a:gd name="T20" fmla="*/ 2147483647 w 58"/>
                <a:gd name="T21" fmla="*/ 0 h 60"/>
                <a:gd name="T22" fmla="*/ 2147483647 w 58"/>
                <a:gd name="T23" fmla="*/ 2147483647 h 60"/>
                <a:gd name="T24" fmla="*/ 2147483647 w 58"/>
                <a:gd name="T25" fmla="*/ 2147483647 h 60"/>
                <a:gd name="T26" fmla="*/ 2147483647 w 58"/>
                <a:gd name="T27" fmla="*/ 2147483647 h 60"/>
                <a:gd name="T28" fmla="*/ 0 w 58"/>
                <a:gd name="T29" fmla="*/ 2147483647 h 60"/>
                <a:gd name="T30" fmla="*/ 2147483647 w 58"/>
                <a:gd name="T31" fmla="*/ 2147483647 h 60"/>
                <a:gd name="T32" fmla="*/ 2147483647 w 58"/>
                <a:gd name="T33" fmla="*/ 2147483647 h 60"/>
                <a:gd name="T34" fmla="*/ 2147483647 w 58"/>
                <a:gd name="T35" fmla="*/ 2147483647 h 60"/>
                <a:gd name="T36" fmla="*/ 2147483647 w 58"/>
                <a:gd name="T37" fmla="*/ 2147483647 h 60"/>
                <a:gd name="T38" fmla="*/ 2147483647 w 58"/>
                <a:gd name="T39" fmla="*/ 2147483647 h 60"/>
                <a:gd name="T40" fmla="*/ 2147483647 w 58"/>
                <a:gd name="T41" fmla="*/ 2147483647 h 60"/>
                <a:gd name="T42" fmla="*/ 2147483647 w 58"/>
                <a:gd name="T43" fmla="*/ 2147483647 h 60"/>
                <a:gd name="T44" fmla="*/ 2147483647 w 58"/>
                <a:gd name="T45" fmla="*/ 2147483647 h 60"/>
                <a:gd name="T46" fmla="*/ 2147483647 w 58"/>
                <a:gd name="T47" fmla="*/ 2147483647 h 60"/>
                <a:gd name="T48" fmla="*/ 2147483647 w 58"/>
                <a:gd name="T49" fmla="*/ 2147483647 h 6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8"/>
                <a:gd name="T76" fmla="*/ 0 h 60"/>
                <a:gd name="T77" fmla="*/ 58 w 58"/>
                <a:gd name="T78" fmla="*/ 60 h 6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8" h="60">
                  <a:moveTo>
                    <a:pt x="54" y="58"/>
                  </a:moveTo>
                  <a:lnTo>
                    <a:pt x="58" y="50"/>
                  </a:lnTo>
                  <a:lnTo>
                    <a:pt x="58" y="39"/>
                  </a:lnTo>
                  <a:lnTo>
                    <a:pt x="54" y="27"/>
                  </a:lnTo>
                  <a:lnTo>
                    <a:pt x="46" y="15"/>
                  </a:lnTo>
                  <a:lnTo>
                    <a:pt x="41" y="10"/>
                  </a:lnTo>
                  <a:lnTo>
                    <a:pt x="36" y="7"/>
                  </a:lnTo>
                  <a:lnTo>
                    <a:pt x="31" y="4"/>
                  </a:lnTo>
                  <a:lnTo>
                    <a:pt x="25" y="1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11" y="1"/>
                  </a:lnTo>
                  <a:lnTo>
                    <a:pt x="7" y="4"/>
                  </a:lnTo>
                  <a:lnTo>
                    <a:pt x="2" y="12"/>
                  </a:lnTo>
                  <a:lnTo>
                    <a:pt x="0" y="22"/>
                  </a:lnTo>
                  <a:lnTo>
                    <a:pt x="4" y="33"/>
                  </a:lnTo>
                  <a:lnTo>
                    <a:pt x="12" y="45"/>
                  </a:lnTo>
                  <a:lnTo>
                    <a:pt x="17" y="50"/>
                  </a:lnTo>
                  <a:lnTo>
                    <a:pt x="23" y="54"/>
                  </a:lnTo>
                  <a:lnTo>
                    <a:pt x="29" y="56"/>
                  </a:lnTo>
                  <a:lnTo>
                    <a:pt x="34" y="59"/>
                  </a:lnTo>
                  <a:lnTo>
                    <a:pt x="40" y="60"/>
                  </a:lnTo>
                  <a:lnTo>
                    <a:pt x="45" y="60"/>
                  </a:lnTo>
                  <a:lnTo>
                    <a:pt x="49" y="59"/>
                  </a:lnTo>
                  <a:lnTo>
                    <a:pt x="54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8" name="Freeform 52"/>
            <p:cNvSpPr>
              <a:spLocks/>
            </p:cNvSpPr>
            <p:nvPr/>
          </p:nvSpPr>
          <p:spPr bwMode="auto">
            <a:xfrm>
              <a:off x="5780088" y="635000"/>
              <a:ext cx="88900" cy="96838"/>
            </a:xfrm>
            <a:custGeom>
              <a:avLst/>
              <a:gdLst>
                <a:gd name="T0" fmla="*/ 2147483647 w 56"/>
                <a:gd name="T1" fmla="*/ 2147483647 h 61"/>
                <a:gd name="T2" fmla="*/ 2147483647 w 56"/>
                <a:gd name="T3" fmla="*/ 2147483647 h 61"/>
                <a:gd name="T4" fmla="*/ 2147483647 w 56"/>
                <a:gd name="T5" fmla="*/ 2147483647 h 61"/>
                <a:gd name="T6" fmla="*/ 2147483647 w 56"/>
                <a:gd name="T7" fmla="*/ 2147483647 h 61"/>
                <a:gd name="T8" fmla="*/ 2147483647 w 56"/>
                <a:gd name="T9" fmla="*/ 2147483647 h 61"/>
                <a:gd name="T10" fmla="*/ 2147483647 w 56"/>
                <a:gd name="T11" fmla="*/ 2147483647 h 61"/>
                <a:gd name="T12" fmla="*/ 2147483647 w 56"/>
                <a:gd name="T13" fmla="*/ 2147483647 h 61"/>
                <a:gd name="T14" fmla="*/ 2147483647 w 56"/>
                <a:gd name="T15" fmla="*/ 2147483647 h 61"/>
                <a:gd name="T16" fmla="*/ 2147483647 w 56"/>
                <a:gd name="T17" fmla="*/ 2147483647 h 61"/>
                <a:gd name="T18" fmla="*/ 2147483647 w 56"/>
                <a:gd name="T19" fmla="*/ 0 h 61"/>
                <a:gd name="T20" fmla="*/ 2147483647 w 56"/>
                <a:gd name="T21" fmla="*/ 0 h 61"/>
                <a:gd name="T22" fmla="*/ 2147483647 w 56"/>
                <a:gd name="T23" fmla="*/ 2147483647 h 61"/>
                <a:gd name="T24" fmla="*/ 2147483647 w 56"/>
                <a:gd name="T25" fmla="*/ 2147483647 h 61"/>
                <a:gd name="T26" fmla="*/ 0 w 56"/>
                <a:gd name="T27" fmla="*/ 2147483647 h 61"/>
                <a:gd name="T28" fmla="*/ 0 w 56"/>
                <a:gd name="T29" fmla="*/ 2147483647 h 61"/>
                <a:gd name="T30" fmla="*/ 2147483647 w 56"/>
                <a:gd name="T31" fmla="*/ 2147483647 h 61"/>
                <a:gd name="T32" fmla="*/ 2147483647 w 56"/>
                <a:gd name="T33" fmla="*/ 2147483647 h 61"/>
                <a:gd name="T34" fmla="*/ 2147483647 w 56"/>
                <a:gd name="T35" fmla="*/ 2147483647 h 61"/>
                <a:gd name="T36" fmla="*/ 2147483647 w 56"/>
                <a:gd name="T37" fmla="*/ 2147483647 h 61"/>
                <a:gd name="T38" fmla="*/ 2147483647 w 56"/>
                <a:gd name="T39" fmla="*/ 2147483647 h 61"/>
                <a:gd name="T40" fmla="*/ 2147483647 w 56"/>
                <a:gd name="T41" fmla="*/ 2147483647 h 61"/>
                <a:gd name="T42" fmla="*/ 2147483647 w 56"/>
                <a:gd name="T43" fmla="*/ 2147483647 h 61"/>
                <a:gd name="T44" fmla="*/ 2147483647 w 56"/>
                <a:gd name="T45" fmla="*/ 2147483647 h 61"/>
                <a:gd name="T46" fmla="*/ 2147483647 w 56"/>
                <a:gd name="T47" fmla="*/ 2147483647 h 61"/>
                <a:gd name="T48" fmla="*/ 2147483647 w 56"/>
                <a:gd name="T49" fmla="*/ 2147483647 h 6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6"/>
                <a:gd name="T76" fmla="*/ 0 h 61"/>
                <a:gd name="T77" fmla="*/ 56 w 56"/>
                <a:gd name="T78" fmla="*/ 61 h 6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6" h="61">
                  <a:moveTo>
                    <a:pt x="51" y="59"/>
                  </a:moveTo>
                  <a:lnTo>
                    <a:pt x="55" y="51"/>
                  </a:lnTo>
                  <a:lnTo>
                    <a:pt x="56" y="39"/>
                  </a:lnTo>
                  <a:lnTo>
                    <a:pt x="52" y="28"/>
                  </a:lnTo>
                  <a:lnTo>
                    <a:pt x="46" y="16"/>
                  </a:lnTo>
                  <a:lnTo>
                    <a:pt x="41" y="11"/>
                  </a:lnTo>
                  <a:lnTo>
                    <a:pt x="34" y="7"/>
                  </a:lnTo>
                  <a:lnTo>
                    <a:pt x="29" y="3"/>
                  </a:lnTo>
                  <a:lnTo>
                    <a:pt x="23" y="1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3"/>
                  </a:lnTo>
                  <a:lnTo>
                    <a:pt x="0" y="11"/>
                  </a:lnTo>
                  <a:lnTo>
                    <a:pt x="0" y="21"/>
                  </a:lnTo>
                  <a:lnTo>
                    <a:pt x="4" y="33"/>
                  </a:lnTo>
                  <a:lnTo>
                    <a:pt x="11" y="46"/>
                  </a:lnTo>
                  <a:lnTo>
                    <a:pt x="16" y="51"/>
                  </a:lnTo>
                  <a:lnTo>
                    <a:pt x="21" y="55"/>
                  </a:lnTo>
                  <a:lnTo>
                    <a:pt x="27" y="57"/>
                  </a:lnTo>
                  <a:lnTo>
                    <a:pt x="33" y="60"/>
                  </a:lnTo>
                  <a:lnTo>
                    <a:pt x="38" y="60"/>
                  </a:lnTo>
                  <a:lnTo>
                    <a:pt x="43" y="61"/>
                  </a:lnTo>
                  <a:lnTo>
                    <a:pt x="47" y="60"/>
                  </a:lnTo>
                  <a:lnTo>
                    <a:pt x="51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9" name="Freeform 53"/>
            <p:cNvSpPr>
              <a:spLocks/>
            </p:cNvSpPr>
            <p:nvPr/>
          </p:nvSpPr>
          <p:spPr bwMode="auto">
            <a:xfrm>
              <a:off x="5962650" y="509588"/>
              <a:ext cx="88900" cy="98425"/>
            </a:xfrm>
            <a:custGeom>
              <a:avLst/>
              <a:gdLst>
                <a:gd name="T0" fmla="*/ 2147483647 w 56"/>
                <a:gd name="T1" fmla="*/ 2147483647 h 62"/>
                <a:gd name="T2" fmla="*/ 2147483647 w 56"/>
                <a:gd name="T3" fmla="*/ 2147483647 h 62"/>
                <a:gd name="T4" fmla="*/ 2147483647 w 56"/>
                <a:gd name="T5" fmla="*/ 2147483647 h 62"/>
                <a:gd name="T6" fmla="*/ 2147483647 w 56"/>
                <a:gd name="T7" fmla="*/ 2147483647 h 62"/>
                <a:gd name="T8" fmla="*/ 2147483647 w 56"/>
                <a:gd name="T9" fmla="*/ 2147483647 h 62"/>
                <a:gd name="T10" fmla="*/ 2147483647 w 56"/>
                <a:gd name="T11" fmla="*/ 2147483647 h 62"/>
                <a:gd name="T12" fmla="*/ 2147483647 w 56"/>
                <a:gd name="T13" fmla="*/ 2147483647 h 62"/>
                <a:gd name="T14" fmla="*/ 2147483647 w 56"/>
                <a:gd name="T15" fmla="*/ 2147483647 h 62"/>
                <a:gd name="T16" fmla="*/ 2147483647 w 56"/>
                <a:gd name="T17" fmla="*/ 0 h 62"/>
                <a:gd name="T18" fmla="*/ 2147483647 w 56"/>
                <a:gd name="T19" fmla="*/ 0 h 62"/>
                <a:gd name="T20" fmla="*/ 2147483647 w 56"/>
                <a:gd name="T21" fmla="*/ 0 h 62"/>
                <a:gd name="T22" fmla="*/ 2147483647 w 56"/>
                <a:gd name="T23" fmla="*/ 2147483647 h 62"/>
                <a:gd name="T24" fmla="*/ 2147483647 w 56"/>
                <a:gd name="T25" fmla="*/ 2147483647 h 62"/>
                <a:gd name="T26" fmla="*/ 0 w 56"/>
                <a:gd name="T27" fmla="*/ 2147483647 h 62"/>
                <a:gd name="T28" fmla="*/ 0 w 56"/>
                <a:gd name="T29" fmla="*/ 2147483647 h 62"/>
                <a:gd name="T30" fmla="*/ 2147483647 w 56"/>
                <a:gd name="T31" fmla="*/ 2147483647 h 62"/>
                <a:gd name="T32" fmla="*/ 2147483647 w 56"/>
                <a:gd name="T33" fmla="*/ 2147483647 h 62"/>
                <a:gd name="T34" fmla="*/ 2147483647 w 56"/>
                <a:gd name="T35" fmla="*/ 2147483647 h 62"/>
                <a:gd name="T36" fmla="*/ 2147483647 w 56"/>
                <a:gd name="T37" fmla="*/ 2147483647 h 62"/>
                <a:gd name="T38" fmla="*/ 2147483647 w 56"/>
                <a:gd name="T39" fmla="*/ 2147483647 h 62"/>
                <a:gd name="T40" fmla="*/ 2147483647 w 56"/>
                <a:gd name="T41" fmla="*/ 2147483647 h 62"/>
                <a:gd name="T42" fmla="*/ 2147483647 w 56"/>
                <a:gd name="T43" fmla="*/ 2147483647 h 62"/>
                <a:gd name="T44" fmla="*/ 2147483647 w 56"/>
                <a:gd name="T45" fmla="*/ 2147483647 h 62"/>
                <a:gd name="T46" fmla="*/ 2147483647 w 56"/>
                <a:gd name="T47" fmla="*/ 2147483647 h 62"/>
                <a:gd name="T48" fmla="*/ 2147483647 w 56"/>
                <a:gd name="T49" fmla="*/ 2147483647 h 6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6"/>
                <a:gd name="T76" fmla="*/ 0 h 62"/>
                <a:gd name="T77" fmla="*/ 56 w 56"/>
                <a:gd name="T78" fmla="*/ 62 h 6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6" h="62">
                  <a:moveTo>
                    <a:pt x="51" y="59"/>
                  </a:moveTo>
                  <a:lnTo>
                    <a:pt x="56" y="52"/>
                  </a:lnTo>
                  <a:lnTo>
                    <a:pt x="56" y="40"/>
                  </a:lnTo>
                  <a:lnTo>
                    <a:pt x="52" y="29"/>
                  </a:lnTo>
                  <a:lnTo>
                    <a:pt x="45" y="17"/>
                  </a:lnTo>
                  <a:lnTo>
                    <a:pt x="40" y="12"/>
                  </a:lnTo>
                  <a:lnTo>
                    <a:pt x="33" y="7"/>
                  </a:lnTo>
                  <a:lnTo>
                    <a:pt x="28" y="3"/>
                  </a:lnTo>
                  <a:lnTo>
                    <a:pt x="23" y="0"/>
                  </a:lnTo>
                  <a:lnTo>
                    <a:pt x="18" y="0"/>
                  </a:lnTo>
                  <a:lnTo>
                    <a:pt x="13" y="0"/>
                  </a:lnTo>
                  <a:lnTo>
                    <a:pt x="9" y="2"/>
                  </a:lnTo>
                  <a:lnTo>
                    <a:pt x="5" y="4"/>
                  </a:lnTo>
                  <a:lnTo>
                    <a:pt x="0" y="12"/>
                  </a:lnTo>
                  <a:lnTo>
                    <a:pt x="0" y="22"/>
                  </a:lnTo>
                  <a:lnTo>
                    <a:pt x="3" y="32"/>
                  </a:lnTo>
                  <a:lnTo>
                    <a:pt x="10" y="44"/>
                  </a:lnTo>
                  <a:lnTo>
                    <a:pt x="15" y="49"/>
                  </a:lnTo>
                  <a:lnTo>
                    <a:pt x="20" y="54"/>
                  </a:lnTo>
                  <a:lnTo>
                    <a:pt x="27" y="58"/>
                  </a:lnTo>
                  <a:lnTo>
                    <a:pt x="32" y="61"/>
                  </a:lnTo>
                  <a:lnTo>
                    <a:pt x="37" y="62"/>
                  </a:lnTo>
                  <a:lnTo>
                    <a:pt x="42" y="62"/>
                  </a:lnTo>
                  <a:lnTo>
                    <a:pt x="47" y="61"/>
                  </a:lnTo>
                  <a:lnTo>
                    <a:pt x="51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0" name="Freeform 54"/>
            <p:cNvSpPr>
              <a:spLocks/>
            </p:cNvSpPr>
            <p:nvPr/>
          </p:nvSpPr>
          <p:spPr bwMode="auto">
            <a:xfrm>
              <a:off x="6137275" y="365125"/>
              <a:ext cx="88900" cy="98425"/>
            </a:xfrm>
            <a:custGeom>
              <a:avLst/>
              <a:gdLst>
                <a:gd name="T0" fmla="*/ 2147483647 w 56"/>
                <a:gd name="T1" fmla="*/ 2147483647 h 62"/>
                <a:gd name="T2" fmla="*/ 2147483647 w 56"/>
                <a:gd name="T3" fmla="*/ 2147483647 h 62"/>
                <a:gd name="T4" fmla="*/ 2147483647 w 56"/>
                <a:gd name="T5" fmla="*/ 2147483647 h 62"/>
                <a:gd name="T6" fmla="*/ 2147483647 w 56"/>
                <a:gd name="T7" fmla="*/ 2147483647 h 62"/>
                <a:gd name="T8" fmla="*/ 2147483647 w 56"/>
                <a:gd name="T9" fmla="*/ 2147483647 h 62"/>
                <a:gd name="T10" fmla="*/ 2147483647 w 56"/>
                <a:gd name="T11" fmla="*/ 2147483647 h 62"/>
                <a:gd name="T12" fmla="*/ 2147483647 w 56"/>
                <a:gd name="T13" fmla="*/ 2147483647 h 62"/>
                <a:gd name="T14" fmla="*/ 2147483647 w 56"/>
                <a:gd name="T15" fmla="*/ 2147483647 h 62"/>
                <a:gd name="T16" fmla="*/ 2147483647 w 56"/>
                <a:gd name="T17" fmla="*/ 2147483647 h 62"/>
                <a:gd name="T18" fmla="*/ 2147483647 w 56"/>
                <a:gd name="T19" fmla="*/ 0 h 62"/>
                <a:gd name="T20" fmla="*/ 2147483647 w 56"/>
                <a:gd name="T21" fmla="*/ 0 h 62"/>
                <a:gd name="T22" fmla="*/ 2147483647 w 56"/>
                <a:gd name="T23" fmla="*/ 2147483647 h 62"/>
                <a:gd name="T24" fmla="*/ 2147483647 w 56"/>
                <a:gd name="T25" fmla="*/ 2147483647 h 62"/>
                <a:gd name="T26" fmla="*/ 0 w 56"/>
                <a:gd name="T27" fmla="*/ 2147483647 h 62"/>
                <a:gd name="T28" fmla="*/ 0 w 56"/>
                <a:gd name="T29" fmla="*/ 2147483647 h 62"/>
                <a:gd name="T30" fmla="*/ 2147483647 w 56"/>
                <a:gd name="T31" fmla="*/ 2147483647 h 62"/>
                <a:gd name="T32" fmla="*/ 2147483647 w 56"/>
                <a:gd name="T33" fmla="*/ 2147483647 h 62"/>
                <a:gd name="T34" fmla="*/ 2147483647 w 56"/>
                <a:gd name="T35" fmla="*/ 2147483647 h 62"/>
                <a:gd name="T36" fmla="*/ 2147483647 w 56"/>
                <a:gd name="T37" fmla="*/ 2147483647 h 62"/>
                <a:gd name="T38" fmla="*/ 2147483647 w 56"/>
                <a:gd name="T39" fmla="*/ 2147483647 h 62"/>
                <a:gd name="T40" fmla="*/ 2147483647 w 56"/>
                <a:gd name="T41" fmla="*/ 2147483647 h 62"/>
                <a:gd name="T42" fmla="*/ 2147483647 w 56"/>
                <a:gd name="T43" fmla="*/ 2147483647 h 62"/>
                <a:gd name="T44" fmla="*/ 2147483647 w 56"/>
                <a:gd name="T45" fmla="*/ 2147483647 h 62"/>
                <a:gd name="T46" fmla="*/ 2147483647 w 56"/>
                <a:gd name="T47" fmla="*/ 2147483647 h 62"/>
                <a:gd name="T48" fmla="*/ 2147483647 w 56"/>
                <a:gd name="T49" fmla="*/ 2147483647 h 6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6"/>
                <a:gd name="T76" fmla="*/ 0 h 62"/>
                <a:gd name="T77" fmla="*/ 56 w 56"/>
                <a:gd name="T78" fmla="*/ 62 h 6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6" h="62">
                  <a:moveTo>
                    <a:pt x="50" y="59"/>
                  </a:moveTo>
                  <a:lnTo>
                    <a:pt x="55" y="52"/>
                  </a:lnTo>
                  <a:lnTo>
                    <a:pt x="56" y="40"/>
                  </a:lnTo>
                  <a:lnTo>
                    <a:pt x="53" y="29"/>
                  </a:lnTo>
                  <a:lnTo>
                    <a:pt x="46" y="17"/>
                  </a:lnTo>
                  <a:lnTo>
                    <a:pt x="41" y="12"/>
                  </a:lnTo>
                  <a:lnTo>
                    <a:pt x="35" y="8"/>
                  </a:lnTo>
                  <a:lnTo>
                    <a:pt x="30" y="4"/>
                  </a:lnTo>
                  <a:lnTo>
                    <a:pt x="23" y="2"/>
                  </a:lnTo>
                  <a:lnTo>
                    <a:pt x="18" y="0"/>
                  </a:lnTo>
                  <a:lnTo>
                    <a:pt x="13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2"/>
                  </a:lnTo>
                  <a:lnTo>
                    <a:pt x="0" y="22"/>
                  </a:lnTo>
                  <a:lnTo>
                    <a:pt x="4" y="34"/>
                  </a:lnTo>
                  <a:lnTo>
                    <a:pt x="12" y="47"/>
                  </a:lnTo>
                  <a:lnTo>
                    <a:pt x="17" y="52"/>
                  </a:lnTo>
                  <a:lnTo>
                    <a:pt x="22" y="56"/>
                  </a:lnTo>
                  <a:lnTo>
                    <a:pt x="27" y="58"/>
                  </a:lnTo>
                  <a:lnTo>
                    <a:pt x="33" y="61"/>
                  </a:lnTo>
                  <a:lnTo>
                    <a:pt x="39" y="62"/>
                  </a:lnTo>
                  <a:lnTo>
                    <a:pt x="42" y="62"/>
                  </a:lnTo>
                  <a:lnTo>
                    <a:pt x="46" y="61"/>
                  </a:lnTo>
                  <a:lnTo>
                    <a:pt x="50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1" name="Freeform 55"/>
            <p:cNvSpPr>
              <a:spLocks/>
            </p:cNvSpPr>
            <p:nvPr/>
          </p:nvSpPr>
          <p:spPr bwMode="auto">
            <a:xfrm>
              <a:off x="5665788" y="508000"/>
              <a:ext cx="152400" cy="157163"/>
            </a:xfrm>
            <a:custGeom>
              <a:avLst/>
              <a:gdLst>
                <a:gd name="T0" fmla="*/ 2147483647 w 96"/>
                <a:gd name="T1" fmla="*/ 2147483647 h 99"/>
                <a:gd name="T2" fmla="*/ 2147483647 w 96"/>
                <a:gd name="T3" fmla="*/ 2147483647 h 99"/>
                <a:gd name="T4" fmla="*/ 2147483647 w 96"/>
                <a:gd name="T5" fmla="*/ 2147483647 h 99"/>
                <a:gd name="T6" fmla="*/ 2147483647 w 96"/>
                <a:gd name="T7" fmla="*/ 2147483647 h 99"/>
                <a:gd name="T8" fmla="*/ 2147483647 w 96"/>
                <a:gd name="T9" fmla="*/ 2147483647 h 99"/>
                <a:gd name="T10" fmla="*/ 2147483647 w 96"/>
                <a:gd name="T11" fmla="*/ 2147483647 h 99"/>
                <a:gd name="T12" fmla="*/ 2147483647 w 96"/>
                <a:gd name="T13" fmla="*/ 2147483647 h 99"/>
                <a:gd name="T14" fmla="*/ 2147483647 w 96"/>
                <a:gd name="T15" fmla="*/ 2147483647 h 99"/>
                <a:gd name="T16" fmla="*/ 2147483647 w 96"/>
                <a:gd name="T17" fmla="*/ 2147483647 h 99"/>
                <a:gd name="T18" fmla="*/ 2147483647 w 96"/>
                <a:gd name="T19" fmla="*/ 2147483647 h 99"/>
                <a:gd name="T20" fmla="*/ 2147483647 w 96"/>
                <a:gd name="T21" fmla="*/ 2147483647 h 99"/>
                <a:gd name="T22" fmla="*/ 2147483647 w 96"/>
                <a:gd name="T23" fmla="*/ 2147483647 h 99"/>
                <a:gd name="T24" fmla="*/ 2147483647 w 96"/>
                <a:gd name="T25" fmla="*/ 2147483647 h 99"/>
                <a:gd name="T26" fmla="*/ 2147483647 w 96"/>
                <a:gd name="T27" fmla="*/ 2147483647 h 99"/>
                <a:gd name="T28" fmla="*/ 2147483647 w 96"/>
                <a:gd name="T29" fmla="*/ 2147483647 h 99"/>
                <a:gd name="T30" fmla="*/ 2147483647 w 96"/>
                <a:gd name="T31" fmla="*/ 2147483647 h 99"/>
                <a:gd name="T32" fmla="*/ 2147483647 w 96"/>
                <a:gd name="T33" fmla="*/ 2147483647 h 99"/>
                <a:gd name="T34" fmla="*/ 2147483647 w 96"/>
                <a:gd name="T35" fmla="*/ 2147483647 h 99"/>
                <a:gd name="T36" fmla="*/ 0 w 96"/>
                <a:gd name="T37" fmla="*/ 2147483647 h 99"/>
                <a:gd name="T38" fmla="*/ 2147483647 w 96"/>
                <a:gd name="T39" fmla="*/ 2147483647 h 99"/>
                <a:gd name="T40" fmla="*/ 2147483647 w 96"/>
                <a:gd name="T41" fmla="*/ 2147483647 h 99"/>
                <a:gd name="T42" fmla="*/ 2147483647 w 96"/>
                <a:gd name="T43" fmla="*/ 2147483647 h 99"/>
                <a:gd name="T44" fmla="*/ 2147483647 w 96"/>
                <a:gd name="T45" fmla="*/ 0 h 99"/>
                <a:gd name="T46" fmla="*/ 2147483647 w 96"/>
                <a:gd name="T47" fmla="*/ 2147483647 h 99"/>
                <a:gd name="T48" fmla="*/ 2147483647 w 96"/>
                <a:gd name="T49" fmla="*/ 2147483647 h 99"/>
                <a:gd name="T50" fmla="*/ 2147483647 w 96"/>
                <a:gd name="T51" fmla="*/ 2147483647 h 99"/>
                <a:gd name="T52" fmla="*/ 2147483647 w 96"/>
                <a:gd name="T53" fmla="*/ 2147483647 h 99"/>
                <a:gd name="T54" fmla="*/ 2147483647 w 96"/>
                <a:gd name="T55" fmla="*/ 2147483647 h 99"/>
                <a:gd name="T56" fmla="*/ 2147483647 w 96"/>
                <a:gd name="T57" fmla="*/ 2147483647 h 9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99"/>
                <a:gd name="T89" fmla="*/ 96 w 96"/>
                <a:gd name="T90" fmla="*/ 99 h 9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99">
                  <a:moveTo>
                    <a:pt x="96" y="44"/>
                  </a:moveTo>
                  <a:lnTo>
                    <a:pt x="93" y="42"/>
                  </a:lnTo>
                  <a:lnTo>
                    <a:pt x="88" y="39"/>
                  </a:lnTo>
                  <a:lnTo>
                    <a:pt x="79" y="35"/>
                  </a:lnTo>
                  <a:lnTo>
                    <a:pt x="69" y="30"/>
                  </a:lnTo>
                  <a:lnTo>
                    <a:pt x="59" y="26"/>
                  </a:lnTo>
                  <a:lnTo>
                    <a:pt x="47" y="26"/>
                  </a:lnTo>
                  <a:lnTo>
                    <a:pt x="38" y="28"/>
                  </a:lnTo>
                  <a:lnTo>
                    <a:pt x="32" y="35"/>
                  </a:lnTo>
                  <a:lnTo>
                    <a:pt x="26" y="53"/>
                  </a:lnTo>
                  <a:lnTo>
                    <a:pt x="27" y="71"/>
                  </a:lnTo>
                  <a:lnTo>
                    <a:pt x="35" y="86"/>
                  </a:lnTo>
                  <a:lnTo>
                    <a:pt x="46" y="99"/>
                  </a:lnTo>
                  <a:lnTo>
                    <a:pt x="43" y="96"/>
                  </a:lnTo>
                  <a:lnTo>
                    <a:pt x="35" y="90"/>
                  </a:lnTo>
                  <a:lnTo>
                    <a:pt x="24" y="81"/>
                  </a:lnTo>
                  <a:lnTo>
                    <a:pt x="14" y="69"/>
                  </a:lnTo>
                  <a:lnTo>
                    <a:pt x="5" y="55"/>
                  </a:lnTo>
                  <a:lnTo>
                    <a:pt x="0" y="40"/>
                  </a:lnTo>
                  <a:lnTo>
                    <a:pt x="3" y="26"/>
                  </a:lnTo>
                  <a:lnTo>
                    <a:pt x="13" y="10"/>
                  </a:lnTo>
                  <a:lnTo>
                    <a:pt x="29" y="1"/>
                  </a:lnTo>
                  <a:lnTo>
                    <a:pt x="45" y="0"/>
                  </a:lnTo>
                  <a:lnTo>
                    <a:pt x="59" y="4"/>
                  </a:lnTo>
                  <a:lnTo>
                    <a:pt x="70" y="13"/>
                  </a:lnTo>
                  <a:lnTo>
                    <a:pt x="81" y="23"/>
                  </a:lnTo>
                  <a:lnTo>
                    <a:pt x="90" y="33"/>
                  </a:lnTo>
                  <a:lnTo>
                    <a:pt x="95" y="41"/>
                  </a:lnTo>
                  <a:lnTo>
                    <a:pt x="96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" name="Freeform 56"/>
            <p:cNvSpPr>
              <a:spLocks/>
            </p:cNvSpPr>
            <p:nvPr/>
          </p:nvSpPr>
          <p:spPr bwMode="auto">
            <a:xfrm>
              <a:off x="5856288" y="403225"/>
              <a:ext cx="152400" cy="153988"/>
            </a:xfrm>
            <a:custGeom>
              <a:avLst/>
              <a:gdLst>
                <a:gd name="T0" fmla="*/ 2147483647 w 96"/>
                <a:gd name="T1" fmla="*/ 2147483647 h 97"/>
                <a:gd name="T2" fmla="*/ 2147483647 w 96"/>
                <a:gd name="T3" fmla="*/ 2147483647 h 97"/>
                <a:gd name="T4" fmla="*/ 2147483647 w 96"/>
                <a:gd name="T5" fmla="*/ 2147483647 h 97"/>
                <a:gd name="T6" fmla="*/ 2147483647 w 96"/>
                <a:gd name="T7" fmla="*/ 2147483647 h 97"/>
                <a:gd name="T8" fmla="*/ 2147483647 w 96"/>
                <a:gd name="T9" fmla="*/ 2147483647 h 97"/>
                <a:gd name="T10" fmla="*/ 2147483647 w 96"/>
                <a:gd name="T11" fmla="*/ 2147483647 h 97"/>
                <a:gd name="T12" fmla="*/ 2147483647 w 96"/>
                <a:gd name="T13" fmla="*/ 2147483647 h 97"/>
                <a:gd name="T14" fmla="*/ 2147483647 w 96"/>
                <a:gd name="T15" fmla="*/ 2147483647 h 97"/>
                <a:gd name="T16" fmla="*/ 2147483647 w 96"/>
                <a:gd name="T17" fmla="*/ 2147483647 h 97"/>
                <a:gd name="T18" fmla="*/ 2147483647 w 96"/>
                <a:gd name="T19" fmla="*/ 2147483647 h 97"/>
                <a:gd name="T20" fmla="*/ 2147483647 w 96"/>
                <a:gd name="T21" fmla="*/ 2147483647 h 97"/>
                <a:gd name="T22" fmla="*/ 2147483647 w 96"/>
                <a:gd name="T23" fmla="*/ 2147483647 h 97"/>
                <a:gd name="T24" fmla="*/ 2147483647 w 96"/>
                <a:gd name="T25" fmla="*/ 2147483647 h 97"/>
                <a:gd name="T26" fmla="*/ 2147483647 w 96"/>
                <a:gd name="T27" fmla="*/ 2147483647 h 97"/>
                <a:gd name="T28" fmla="*/ 2147483647 w 96"/>
                <a:gd name="T29" fmla="*/ 2147483647 h 97"/>
                <a:gd name="T30" fmla="*/ 2147483647 w 96"/>
                <a:gd name="T31" fmla="*/ 2147483647 h 97"/>
                <a:gd name="T32" fmla="*/ 2147483647 w 96"/>
                <a:gd name="T33" fmla="*/ 2147483647 h 97"/>
                <a:gd name="T34" fmla="*/ 2147483647 w 96"/>
                <a:gd name="T35" fmla="*/ 2147483647 h 97"/>
                <a:gd name="T36" fmla="*/ 0 w 96"/>
                <a:gd name="T37" fmla="*/ 2147483647 h 97"/>
                <a:gd name="T38" fmla="*/ 2147483647 w 96"/>
                <a:gd name="T39" fmla="*/ 2147483647 h 97"/>
                <a:gd name="T40" fmla="*/ 2147483647 w 96"/>
                <a:gd name="T41" fmla="*/ 2147483647 h 97"/>
                <a:gd name="T42" fmla="*/ 2147483647 w 96"/>
                <a:gd name="T43" fmla="*/ 2147483647 h 97"/>
                <a:gd name="T44" fmla="*/ 2147483647 w 96"/>
                <a:gd name="T45" fmla="*/ 0 h 97"/>
                <a:gd name="T46" fmla="*/ 2147483647 w 96"/>
                <a:gd name="T47" fmla="*/ 2147483647 h 97"/>
                <a:gd name="T48" fmla="*/ 2147483647 w 96"/>
                <a:gd name="T49" fmla="*/ 2147483647 h 97"/>
                <a:gd name="T50" fmla="*/ 2147483647 w 96"/>
                <a:gd name="T51" fmla="*/ 2147483647 h 97"/>
                <a:gd name="T52" fmla="*/ 2147483647 w 96"/>
                <a:gd name="T53" fmla="*/ 2147483647 h 97"/>
                <a:gd name="T54" fmla="*/ 2147483647 w 96"/>
                <a:gd name="T55" fmla="*/ 2147483647 h 97"/>
                <a:gd name="T56" fmla="*/ 2147483647 w 96"/>
                <a:gd name="T57" fmla="*/ 2147483647 h 9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97"/>
                <a:gd name="T89" fmla="*/ 96 w 96"/>
                <a:gd name="T90" fmla="*/ 97 h 9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97">
                  <a:moveTo>
                    <a:pt x="96" y="44"/>
                  </a:moveTo>
                  <a:lnTo>
                    <a:pt x="94" y="43"/>
                  </a:lnTo>
                  <a:lnTo>
                    <a:pt x="89" y="39"/>
                  </a:lnTo>
                  <a:lnTo>
                    <a:pt x="80" y="35"/>
                  </a:lnTo>
                  <a:lnTo>
                    <a:pt x="70" y="30"/>
                  </a:lnTo>
                  <a:lnTo>
                    <a:pt x="58" y="26"/>
                  </a:lnTo>
                  <a:lnTo>
                    <a:pt x="48" y="26"/>
                  </a:lnTo>
                  <a:lnTo>
                    <a:pt x="39" y="29"/>
                  </a:lnTo>
                  <a:lnTo>
                    <a:pt x="32" y="35"/>
                  </a:lnTo>
                  <a:lnTo>
                    <a:pt x="25" y="52"/>
                  </a:lnTo>
                  <a:lnTo>
                    <a:pt x="26" y="69"/>
                  </a:lnTo>
                  <a:lnTo>
                    <a:pt x="34" y="84"/>
                  </a:lnTo>
                  <a:lnTo>
                    <a:pt x="45" y="97"/>
                  </a:lnTo>
                  <a:lnTo>
                    <a:pt x="43" y="94"/>
                  </a:lnTo>
                  <a:lnTo>
                    <a:pt x="34" y="89"/>
                  </a:lnTo>
                  <a:lnTo>
                    <a:pt x="23" y="80"/>
                  </a:lnTo>
                  <a:lnTo>
                    <a:pt x="13" y="69"/>
                  </a:lnTo>
                  <a:lnTo>
                    <a:pt x="4" y="55"/>
                  </a:lnTo>
                  <a:lnTo>
                    <a:pt x="0" y="41"/>
                  </a:lnTo>
                  <a:lnTo>
                    <a:pt x="2" y="25"/>
                  </a:lnTo>
                  <a:lnTo>
                    <a:pt x="12" y="10"/>
                  </a:lnTo>
                  <a:lnTo>
                    <a:pt x="27" y="1"/>
                  </a:lnTo>
                  <a:lnTo>
                    <a:pt x="43" y="0"/>
                  </a:lnTo>
                  <a:lnTo>
                    <a:pt x="57" y="3"/>
                  </a:lnTo>
                  <a:lnTo>
                    <a:pt x="70" y="12"/>
                  </a:lnTo>
                  <a:lnTo>
                    <a:pt x="81" y="24"/>
                  </a:lnTo>
                  <a:lnTo>
                    <a:pt x="89" y="34"/>
                  </a:lnTo>
                  <a:lnTo>
                    <a:pt x="95" y="42"/>
                  </a:lnTo>
                  <a:lnTo>
                    <a:pt x="96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3" name="Freeform 57"/>
            <p:cNvSpPr>
              <a:spLocks/>
            </p:cNvSpPr>
            <p:nvPr/>
          </p:nvSpPr>
          <p:spPr bwMode="auto">
            <a:xfrm>
              <a:off x="6037263" y="273050"/>
              <a:ext cx="150813" cy="155575"/>
            </a:xfrm>
            <a:custGeom>
              <a:avLst/>
              <a:gdLst>
                <a:gd name="T0" fmla="*/ 2147483647 w 95"/>
                <a:gd name="T1" fmla="*/ 2147483647 h 98"/>
                <a:gd name="T2" fmla="*/ 2147483647 w 95"/>
                <a:gd name="T3" fmla="*/ 2147483647 h 98"/>
                <a:gd name="T4" fmla="*/ 2147483647 w 95"/>
                <a:gd name="T5" fmla="*/ 2147483647 h 98"/>
                <a:gd name="T6" fmla="*/ 2147483647 w 95"/>
                <a:gd name="T7" fmla="*/ 2147483647 h 98"/>
                <a:gd name="T8" fmla="*/ 2147483647 w 95"/>
                <a:gd name="T9" fmla="*/ 2147483647 h 98"/>
                <a:gd name="T10" fmla="*/ 2147483647 w 95"/>
                <a:gd name="T11" fmla="*/ 2147483647 h 98"/>
                <a:gd name="T12" fmla="*/ 2147483647 w 95"/>
                <a:gd name="T13" fmla="*/ 2147483647 h 98"/>
                <a:gd name="T14" fmla="*/ 2147483647 w 95"/>
                <a:gd name="T15" fmla="*/ 2147483647 h 98"/>
                <a:gd name="T16" fmla="*/ 2147483647 w 95"/>
                <a:gd name="T17" fmla="*/ 2147483647 h 98"/>
                <a:gd name="T18" fmla="*/ 2147483647 w 95"/>
                <a:gd name="T19" fmla="*/ 2147483647 h 98"/>
                <a:gd name="T20" fmla="*/ 2147483647 w 95"/>
                <a:gd name="T21" fmla="*/ 2147483647 h 98"/>
                <a:gd name="T22" fmla="*/ 2147483647 w 95"/>
                <a:gd name="T23" fmla="*/ 2147483647 h 98"/>
                <a:gd name="T24" fmla="*/ 2147483647 w 95"/>
                <a:gd name="T25" fmla="*/ 2147483647 h 98"/>
                <a:gd name="T26" fmla="*/ 2147483647 w 95"/>
                <a:gd name="T27" fmla="*/ 2147483647 h 98"/>
                <a:gd name="T28" fmla="*/ 2147483647 w 95"/>
                <a:gd name="T29" fmla="*/ 2147483647 h 98"/>
                <a:gd name="T30" fmla="*/ 2147483647 w 95"/>
                <a:gd name="T31" fmla="*/ 2147483647 h 98"/>
                <a:gd name="T32" fmla="*/ 2147483647 w 95"/>
                <a:gd name="T33" fmla="*/ 2147483647 h 98"/>
                <a:gd name="T34" fmla="*/ 2147483647 w 95"/>
                <a:gd name="T35" fmla="*/ 2147483647 h 98"/>
                <a:gd name="T36" fmla="*/ 0 w 95"/>
                <a:gd name="T37" fmla="*/ 2147483647 h 98"/>
                <a:gd name="T38" fmla="*/ 2147483647 w 95"/>
                <a:gd name="T39" fmla="*/ 2147483647 h 98"/>
                <a:gd name="T40" fmla="*/ 2147483647 w 95"/>
                <a:gd name="T41" fmla="*/ 2147483647 h 98"/>
                <a:gd name="T42" fmla="*/ 2147483647 w 95"/>
                <a:gd name="T43" fmla="*/ 2147483647 h 98"/>
                <a:gd name="T44" fmla="*/ 2147483647 w 95"/>
                <a:gd name="T45" fmla="*/ 0 h 98"/>
                <a:gd name="T46" fmla="*/ 2147483647 w 95"/>
                <a:gd name="T47" fmla="*/ 2147483647 h 98"/>
                <a:gd name="T48" fmla="*/ 2147483647 w 95"/>
                <a:gd name="T49" fmla="*/ 2147483647 h 98"/>
                <a:gd name="T50" fmla="*/ 2147483647 w 95"/>
                <a:gd name="T51" fmla="*/ 2147483647 h 98"/>
                <a:gd name="T52" fmla="*/ 2147483647 w 95"/>
                <a:gd name="T53" fmla="*/ 2147483647 h 98"/>
                <a:gd name="T54" fmla="*/ 2147483647 w 95"/>
                <a:gd name="T55" fmla="*/ 2147483647 h 98"/>
                <a:gd name="T56" fmla="*/ 2147483647 w 95"/>
                <a:gd name="T57" fmla="*/ 2147483647 h 9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5"/>
                <a:gd name="T88" fmla="*/ 0 h 98"/>
                <a:gd name="T89" fmla="*/ 95 w 95"/>
                <a:gd name="T90" fmla="*/ 98 h 9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5" h="98">
                  <a:moveTo>
                    <a:pt x="95" y="44"/>
                  </a:moveTo>
                  <a:lnTo>
                    <a:pt x="93" y="43"/>
                  </a:lnTo>
                  <a:lnTo>
                    <a:pt x="87" y="39"/>
                  </a:lnTo>
                  <a:lnTo>
                    <a:pt x="78" y="35"/>
                  </a:lnTo>
                  <a:lnTo>
                    <a:pt x="68" y="30"/>
                  </a:lnTo>
                  <a:lnTo>
                    <a:pt x="58" y="28"/>
                  </a:lnTo>
                  <a:lnTo>
                    <a:pt x="46" y="26"/>
                  </a:lnTo>
                  <a:lnTo>
                    <a:pt x="38" y="29"/>
                  </a:lnTo>
                  <a:lnTo>
                    <a:pt x="31" y="37"/>
                  </a:lnTo>
                  <a:lnTo>
                    <a:pt x="25" y="55"/>
                  </a:lnTo>
                  <a:lnTo>
                    <a:pt x="27" y="71"/>
                  </a:lnTo>
                  <a:lnTo>
                    <a:pt x="35" y="85"/>
                  </a:lnTo>
                  <a:lnTo>
                    <a:pt x="45" y="98"/>
                  </a:lnTo>
                  <a:lnTo>
                    <a:pt x="43" y="96"/>
                  </a:lnTo>
                  <a:lnTo>
                    <a:pt x="34" y="91"/>
                  </a:lnTo>
                  <a:lnTo>
                    <a:pt x="23" y="80"/>
                  </a:lnTo>
                  <a:lnTo>
                    <a:pt x="13" y="69"/>
                  </a:lnTo>
                  <a:lnTo>
                    <a:pt x="4" y="56"/>
                  </a:lnTo>
                  <a:lnTo>
                    <a:pt x="0" y="41"/>
                  </a:lnTo>
                  <a:lnTo>
                    <a:pt x="3" y="26"/>
                  </a:lnTo>
                  <a:lnTo>
                    <a:pt x="13" y="11"/>
                  </a:lnTo>
                  <a:lnTo>
                    <a:pt x="29" y="2"/>
                  </a:lnTo>
                  <a:lnTo>
                    <a:pt x="44" y="0"/>
                  </a:lnTo>
                  <a:lnTo>
                    <a:pt x="57" y="5"/>
                  </a:lnTo>
                  <a:lnTo>
                    <a:pt x="70" y="14"/>
                  </a:lnTo>
                  <a:lnTo>
                    <a:pt x="80" y="24"/>
                  </a:lnTo>
                  <a:lnTo>
                    <a:pt x="89" y="34"/>
                  </a:lnTo>
                  <a:lnTo>
                    <a:pt x="94" y="42"/>
                  </a:lnTo>
                  <a:lnTo>
                    <a:pt x="95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4" name="Freeform 58"/>
            <p:cNvSpPr>
              <a:spLocks/>
            </p:cNvSpPr>
            <p:nvPr/>
          </p:nvSpPr>
          <p:spPr bwMode="auto">
            <a:xfrm>
              <a:off x="5222875" y="1057275"/>
              <a:ext cx="101600" cy="112713"/>
            </a:xfrm>
            <a:custGeom>
              <a:avLst/>
              <a:gdLst>
                <a:gd name="T0" fmla="*/ 0 w 64"/>
                <a:gd name="T1" fmla="*/ 0 h 71"/>
                <a:gd name="T2" fmla="*/ 2147483647 w 64"/>
                <a:gd name="T3" fmla="*/ 2147483647 h 71"/>
                <a:gd name="T4" fmla="*/ 2147483647 w 64"/>
                <a:gd name="T5" fmla="*/ 2147483647 h 71"/>
                <a:gd name="T6" fmla="*/ 2147483647 w 64"/>
                <a:gd name="T7" fmla="*/ 2147483647 h 71"/>
                <a:gd name="T8" fmla="*/ 2147483647 w 64"/>
                <a:gd name="T9" fmla="*/ 2147483647 h 71"/>
                <a:gd name="T10" fmla="*/ 2147483647 w 64"/>
                <a:gd name="T11" fmla="*/ 2147483647 h 71"/>
                <a:gd name="T12" fmla="*/ 2147483647 w 64"/>
                <a:gd name="T13" fmla="*/ 2147483647 h 71"/>
                <a:gd name="T14" fmla="*/ 2147483647 w 64"/>
                <a:gd name="T15" fmla="*/ 2147483647 h 71"/>
                <a:gd name="T16" fmla="*/ 2147483647 w 64"/>
                <a:gd name="T17" fmla="*/ 2147483647 h 71"/>
                <a:gd name="T18" fmla="*/ 2147483647 w 64"/>
                <a:gd name="T19" fmla="*/ 2147483647 h 71"/>
                <a:gd name="T20" fmla="*/ 0 w 64"/>
                <a:gd name="T21" fmla="*/ 0 h 7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4"/>
                <a:gd name="T34" fmla="*/ 0 h 71"/>
                <a:gd name="T35" fmla="*/ 64 w 64"/>
                <a:gd name="T36" fmla="*/ 71 h 7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4" h="71">
                  <a:moveTo>
                    <a:pt x="0" y="0"/>
                  </a:moveTo>
                  <a:lnTo>
                    <a:pt x="7" y="71"/>
                  </a:lnTo>
                  <a:lnTo>
                    <a:pt x="9" y="71"/>
                  </a:lnTo>
                  <a:lnTo>
                    <a:pt x="13" y="68"/>
                  </a:lnTo>
                  <a:lnTo>
                    <a:pt x="19" y="64"/>
                  </a:lnTo>
                  <a:lnTo>
                    <a:pt x="28" y="59"/>
                  </a:lnTo>
                  <a:lnTo>
                    <a:pt x="37" y="53"/>
                  </a:lnTo>
                  <a:lnTo>
                    <a:pt x="46" y="45"/>
                  </a:lnTo>
                  <a:lnTo>
                    <a:pt x="55" y="35"/>
                  </a:lnTo>
                  <a:lnTo>
                    <a:pt x="64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5" name="Freeform 59"/>
            <p:cNvSpPr>
              <a:spLocks/>
            </p:cNvSpPr>
            <p:nvPr/>
          </p:nvSpPr>
          <p:spPr bwMode="auto">
            <a:xfrm>
              <a:off x="5051425" y="1122363"/>
              <a:ext cx="114300" cy="107950"/>
            </a:xfrm>
            <a:custGeom>
              <a:avLst/>
              <a:gdLst>
                <a:gd name="T0" fmla="*/ 2147483647 w 72"/>
                <a:gd name="T1" fmla="*/ 0 h 68"/>
                <a:gd name="T2" fmla="*/ 0 w 72"/>
                <a:gd name="T3" fmla="*/ 2147483647 h 68"/>
                <a:gd name="T4" fmla="*/ 2147483647 w 72"/>
                <a:gd name="T5" fmla="*/ 2147483647 h 68"/>
                <a:gd name="T6" fmla="*/ 2147483647 w 72"/>
                <a:gd name="T7" fmla="*/ 2147483647 h 68"/>
                <a:gd name="T8" fmla="*/ 2147483647 w 72"/>
                <a:gd name="T9" fmla="*/ 2147483647 h 68"/>
                <a:gd name="T10" fmla="*/ 2147483647 w 72"/>
                <a:gd name="T11" fmla="*/ 2147483647 h 68"/>
                <a:gd name="T12" fmla="*/ 2147483647 w 72"/>
                <a:gd name="T13" fmla="*/ 2147483647 h 68"/>
                <a:gd name="T14" fmla="*/ 2147483647 w 72"/>
                <a:gd name="T15" fmla="*/ 2147483647 h 68"/>
                <a:gd name="T16" fmla="*/ 2147483647 w 72"/>
                <a:gd name="T17" fmla="*/ 2147483647 h 68"/>
                <a:gd name="T18" fmla="*/ 2147483647 w 72"/>
                <a:gd name="T19" fmla="*/ 2147483647 h 68"/>
                <a:gd name="T20" fmla="*/ 2147483647 w 72"/>
                <a:gd name="T21" fmla="*/ 0 h 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2"/>
                <a:gd name="T34" fmla="*/ 0 h 68"/>
                <a:gd name="T35" fmla="*/ 72 w 72"/>
                <a:gd name="T36" fmla="*/ 68 h 6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2" h="68">
                  <a:moveTo>
                    <a:pt x="24" y="0"/>
                  </a:moveTo>
                  <a:lnTo>
                    <a:pt x="0" y="67"/>
                  </a:lnTo>
                  <a:lnTo>
                    <a:pt x="1" y="67"/>
                  </a:lnTo>
                  <a:lnTo>
                    <a:pt x="6" y="67"/>
                  </a:lnTo>
                  <a:lnTo>
                    <a:pt x="13" y="68"/>
                  </a:lnTo>
                  <a:lnTo>
                    <a:pt x="22" y="67"/>
                  </a:lnTo>
                  <a:lnTo>
                    <a:pt x="33" y="65"/>
                  </a:lnTo>
                  <a:lnTo>
                    <a:pt x="45" y="62"/>
                  </a:lnTo>
                  <a:lnTo>
                    <a:pt x="58" y="55"/>
                  </a:lnTo>
                  <a:lnTo>
                    <a:pt x="72" y="4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6" name="Freeform 60"/>
            <p:cNvSpPr>
              <a:spLocks/>
            </p:cNvSpPr>
            <p:nvPr/>
          </p:nvSpPr>
          <p:spPr bwMode="auto">
            <a:xfrm>
              <a:off x="4841875" y="1120775"/>
              <a:ext cx="112713" cy="103188"/>
            </a:xfrm>
            <a:custGeom>
              <a:avLst/>
              <a:gdLst>
                <a:gd name="T0" fmla="*/ 2147483647 w 71"/>
                <a:gd name="T1" fmla="*/ 0 h 65"/>
                <a:gd name="T2" fmla="*/ 0 w 71"/>
                <a:gd name="T3" fmla="*/ 2147483647 h 65"/>
                <a:gd name="T4" fmla="*/ 2147483647 w 71"/>
                <a:gd name="T5" fmla="*/ 2147483647 h 65"/>
                <a:gd name="T6" fmla="*/ 2147483647 w 71"/>
                <a:gd name="T7" fmla="*/ 2147483647 h 65"/>
                <a:gd name="T8" fmla="*/ 2147483647 w 71"/>
                <a:gd name="T9" fmla="*/ 2147483647 h 65"/>
                <a:gd name="T10" fmla="*/ 2147483647 w 71"/>
                <a:gd name="T11" fmla="*/ 2147483647 h 65"/>
                <a:gd name="T12" fmla="*/ 2147483647 w 71"/>
                <a:gd name="T13" fmla="*/ 2147483647 h 65"/>
                <a:gd name="T14" fmla="*/ 2147483647 w 71"/>
                <a:gd name="T15" fmla="*/ 2147483647 h 65"/>
                <a:gd name="T16" fmla="*/ 2147483647 w 71"/>
                <a:gd name="T17" fmla="*/ 2147483647 h 65"/>
                <a:gd name="T18" fmla="*/ 2147483647 w 71"/>
                <a:gd name="T19" fmla="*/ 2147483647 h 65"/>
                <a:gd name="T20" fmla="*/ 2147483647 w 71"/>
                <a:gd name="T21" fmla="*/ 0 h 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1"/>
                <a:gd name="T34" fmla="*/ 0 h 65"/>
                <a:gd name="T35" fmla="*/ 71 w 71"/>
                <a:gd name="T36" fmla="*/ 65 h 6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1" h="65">
                  <a:moveTo>
                    <a:pt x="53" y="0"/>
                  </a:moveTo>
                  <a:lnTo>
                    <a:pt x="0" y="47"/>
                  </a:lnTo>
                  <a:lnTo>
                    <a:pt x="1" y="48"/>
                  </a:lnTo>
                  <a:lnTo>
                    <a:pt x="5" y="51"/>
                  </a:lnTo>
                  <a:lnTo>
                    <a:pt x="12" y="54"/>
                  </a:lnTo>
                  <a:lnTo>
                    <a:pt x="19" y="57"/>
                  </a:lnTo>
                  <a:lnTo>
                    <a:pt x="30" y="61"/>
                  </a:lnTo>
                  <a:lnTo>
                    <a:pt x="41" y="64"/>
                  </a:lnTo>
                  <a:lnTo>
                    <a:pt x="55" y="65"/>
                  </a:lnTo>
                  <a:lnTo>
                    <a:pt x="71" y="64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44365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203200" y="1566013"/>
            <a:ext cx="11633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Стабилизирующий – </a:t>
            </a:r>
            <a:r>
              <a:rPr lang="ru-RU" altLang="ru-RU" sz="2800" b="1" dirty="0" smtClean="0"/>
              <a:t>действует </a:t>
            </a:r>
            <a:r>
              <a:rPr lang="ru-RU" altLang="ru-RU" sz="2800" b="1" dirty="0"/>
              <a:t>в постоянных условиях среды.</a:t>
            </a:r>
          </a:p>
          <a:p>
            <a:pPr algn="ctr" eaLnBrk="1" hangingPunct="1"/>
            <a:r>
              <a:rPr lang="ru-RU" altLang="ru-RU" sz="2800" b="1" dirty="0"/>
              <a:t>Отбор направлен против крайних вариантов и благоприятствует особям  со средними значениями признака.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48865" y="292962"/>
            <a:ext cx="7418255" cy="107721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3200" b="1" spc="150" dirty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Формы естественного </a:t>
            </a:r>
            <a:r>
              <a:rPr lang="ru-RU" sz="3200" b="1" spc="150" dirty="0" smtClean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отбора – стабилизирующий отбор</a:t>
            </a:r>
            <a:endParaRPr lang="ru-RU" sz="3200" b="1" spc="150" dirty="0">
              <a:ln w="11430"/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8" name="Picture 8" descr="Картинки по запросу Bee-flower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50184" y="225159"/>
            <a:ext cx="1786216" cy="1423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711200" y="2951008"/>
            <a:ext cx="4902200" cy="3381445"/>
            <a:chOff x="3708400" y="3109782"/>
            <a:chExt cx="4902200" cy="3381445"/>
          </a:xfrm>
        </p:grpSpPr>
        <p:pic>
          <p:nvPicPr>
            <p:cNvPr id="3" name="Рисунок 2" descr="11-4.gi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606" t="15999" r="1606"/>
            <a:stretch/>
          </p:blipFill>
          <p:spPr bwMode="auto">
            <a:xfrm>
              <a:off x="3708400" y="3109782"/>
              <a:ext cx="4902200" cy="3381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50" name="Picture 10" descr="Картинки по запросу Bee-flower 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1200" y="4250580"/>
              <a:ext cx="3359290" cy="22406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TextBox 5"/>
          <p:cNvSpPr txBox="1"/>
          <p:nvPr/>
        </p:nvSpPr>
        <p:spPr>
          <a:xfrm>
            <a:off x="6138333" y="2989643"/>
            <a:ext cx="5715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 </a:t>
            </a:r>
            <a:r>
              <a:rPr lang="ru-RU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насекомоопыляемых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растений размеры и форма цветка устойчивы. Цветки не соответствующие строению насекомых-опылителей, не образуют семян, следовательно, гены, обусловившие отклонение от нормы, устраняются из генофонда популяции. Данная форма отбора описана И. Шмальгаузеном(1946).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2378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10" descr="Похожее изображени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620" t="27123" r="9451" b="38245"/>
          <a:stretch/>
        </p:blipFill>
        <p:spPr bwMode="auto">
          <a:xfrm>
            <a:off x="10521546" y="101160"/>
            <a:ext cx="1576945" cy="1415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277784" y="1229166"/>
            <a:ext cx="1140621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Дизруптивный</a:t>
            </a:r>
            <a:r>
              <a:rPr lang="ru-RU" altLang="ru-RU" sz="2400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(разрывающий) – </a:t>
            </a:r>
            <a:r>
              <a:rPr lang="ru-RU" altLang="ru-RU" sz="2400" b="1" dirty="0"/>
              <a:t>действует на территории с разнообразными условиями существования. Направлен на отбор не одного признака, а нескольких различных, каждый из которых благоприятствует выживанию. Среднее значение признака устраняется.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573077" y="115396"/>
            <a:ext cx="8430420" cy="107721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3200" b="1" spc="150" dirty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Формы естественного </a:t>
            </a:r>
            <a:r>
              <a:rPr lang="ru-RU" sz="3200" b="1" spc="150" dirty="0" smtClean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отбора – </a:t>
            </a:r>
            <a:r>
              <a:rPr lang="ru-RU" sz="3200" b="1" spc="150" dirty="0" err="1" smtClean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дизруптивный</a:t>
            </a:r>
            <a:r>
              <a:rPr lang="ru-RU" sz="3200" b="1" spc="150" dirty="0" smtClean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(разрывающий) отбор</a:t>
            </a:r>
            <a:endParaRPr lang="ru-RU" sz="3200" b="1" spc="150" dirty="0">
              <a:ln w="11430"/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222" name="Группа 9221"/>
          <p:cNvGrpSpPr/>
          <p:nvPr/>
        </p:nvGrpSpPr>
        <p:grpSpPr>
          <a:xfrm>
            <a:off x="753091" y="3024090"/>
            <a:ext cx="5715000" cy="3660775"/>
            <a:chOff x="558801" y="3060699"/>
            <a:chExt cx="5715000" cy="3660775"/>
          </a:xfrm>
        </p:grpSpPr>
        <p:pic>
          <p:nvPicPr>
            <p:cNvPr id="2" name="Рисунок 4" descr="11-6.gi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36" t="884" r="1266"/>
            <a:stretch/>
          </p:blipFill>
          <p:spPr bwMode="auto">
            <a:xfrm>
              <a:off x="558801" y="3060699"/>
              <a:ext cx="5715000" cy="3660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4" descr="Картинки по запросу Galapagos finches 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6707" t="27956" r="35827" b="47716"/>
            <a:stretch/>
          </p:blipFill>
          <p:spPr bwMode="auto">
            <a:xfrm>
              <a:off x="2984500" y="4900757"/>
              <a:ext cx="853893" cy="6399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4" descr="Картинки по запросу Galapagos finches 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2750" t="78338" r="25587"/>
            <a:stretch/>
          </p:blipFill>
          <p:spPr bwMode="auto">
            <a:xfrm>
              <a:off x="4557375" y="5928884"/>
              <a:ext cx="1714501" cy="7542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4" descr="Картинки по запросу Galapagos finches 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1" r="78755" b="79503"/>
            <a:stretch/>
          </p:blipFill>
          <p:spPr bwMode="auto">
            <a:xfrm>
              <a:off x="1398474" y="4547797"/>
              <a:ext cx="874269" cy="5207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4" descr="Картинки по запросу Galapagos finches 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6338" t="49418" b="36357"/>
            <a:stretch/>
          </p:blipFill>
          <p:spPr bwMode="auto">
            <a:xfrm>
              <a:off x="1013546" y="6099617"/>
              <a:ext cx="973742" cy="495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4" descr="Картинки по запросу Galapagos finches 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0042" r="76019" b="30991"/>
            <a:stretch/>
          </p:blipFill>
          <p:spPr bwMode="auto">
            <a:xfrm>
              <a:off x="1161798" y="5268484"/>
              <a:ext cx="986839" cy="660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4" descr="Картинки по запросу Galapagos finches 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6338" t="4917" b="74439"/>
            <a:stretch/>
          </p:blipFill>
          <p:spPr bwMode="auto">
            <a:xfrm>
              <a:off x="4628264" y="4650508"/>
              <a:ext cx="973742" cy="7187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9" name="Прямая соединительная линия 28"/>
            <p:cNvCxnSpPr/>
            <p:nvPr/>
          </p:nvCxnSpPr>
          <p:spPr>
            <a:xfrm flipH="1">
              <a:off x="2960417" y="4969637"/>
              <a:ext cx="854769" cy="39965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21" name="Прямая соединительная линия 9220"/>
            <p:cNvCxnSpPr/>
            <p:nvPr/>
          </p:nvCxnSpPr>
          <p:spPr>
            <a:xfrm flipH="1" flipV="1">
              <a:off x="2960416" y="4900757"/>
              <a:ext cx="734331" cy="6120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8" name="Picture 6" descr="fri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98320" y="5384275"/>
            <a:ext cx="117157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8" descr="fri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27057" y="5384275"/>
            <a:ext cx="108585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10" descr="fri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3857" y="5384275"/>
            <a:ext cx="10969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Рисунок 19" descr="Рисунок2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74495" y="3250675"/>
            <a:ext cx="145097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" name="TextBox 81"/>
          <p:cNvSpPr txBox="1"/>
          <p:nvPr/>
        </p:nvSpPr>
        <p:spPr>
          <a:xfrm>
            <a:off x="7002270" y="6059604"/>
            <a:ext cx="1588329" cy="3229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Почки/фрукты</a:t>
            </a:r>
            <a:endParaRPr lang="ru-RU" b="1" dirty="0">
              <a:solidFill>
                <a:schemeClr val="accent6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0537465" y="6042327"/>
            <a:ext cx="871508" cy="3229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Листья</a:t>
            </a:r>
            <a:endParaRPr lang="ru-RU" b="1" dirty="0">
              <a:solidFill>
                <a:schemeClr val="accent6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9096248" y="2936786"/>
            <a:ext cx="902147" cy="3229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Семена</a:t>
            </a:r>
            <a:endParaRPr lang="ru-RU" b="1" dirty="0">
              <a:solidFill>
                <a:schemeClr val="accent6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9096248" y="6079600"/>
            <a:ext cx="1005864" cy="3229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Личинки</a:t>
            </a:r>
            <a:endParaRPr lang="ru-RU" b="1" dirty="0">
              <a:solidFill>
                <a:schemeClr val="accent6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126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/>
      <p:bldP spid="8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774639" y="222727"/>
            <a:ext cx="9291151" cy="9541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Сравнение искусственного и естественного отбора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73605008"/>
              </p:ext>
            </p:extLst>
          </p:nvPr>
        </p:nvGraphicFramePr>
        <p:xfrm>
          <a:off x="982177" y="1176834"/>
          <a:ext cx="10533064" cy="484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9575"/>
                <a:gridCol w="3093895"/>
                <a:gridCol w="371959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6">
                              <a:lumMod val="20000"/>
                              <a:lumOff val="8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Особенности</a:t>
                      </a:r>
                      <a:endParaRPr lang="ru-RU" sz="2400" dirty="0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>
                    <a:solidFill>
                      <a:schemeClr val="accent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6">
                              <a:lumMod val="20000"/>
                              <a:lumOff val="8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Искусственный отбор</a:t>
                      </a:r>
                      <a:endParaRPr lang="ru-RU" sz="2400" dirty="0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>
                    <a:solidFill>
                      <a:schemeClr val="accent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6">
                              <a:lumMod val="20000"/>
                              <a:lumOff val="8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Естественный отбор</a:t>
                      </a:r>
                      <a:endParaRPr lang="ru-RU" sz="2400" dirty="0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>
                    <a:solidFill>
                      <a:schemeClr val="accent1">
                        <a:alpha val="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Материал для отбора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>
                    <a:solidFill>
                      <a:schemeClr val="accent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Наследственная и ненаследственная изменчивость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>
                    <a:solidFill>
                      <a:schemeClr val="accent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Наследственная изменчивость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>
                    <a:solidFill>
                      <a:schemeClr val="accent1">
                        <a:alpha val="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Отбирает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>
                    <a:solidFill>
                      <a:schemeClr val="accent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Человек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>
                    <a:solidFill>
                      <a:schemeClr val="accent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Условия среды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>
                    <a:solidFill>
                      <a:schemeClr val="accent1">
                        <a:alpha val="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2400" b="1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Отбираются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>
                    <a:solidFill>
                      <a:schemeClr val="accent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Особи с ценными для человека признаками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>
                    <a:solidFill>
                      <a:schemeClr val="accent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Наиболее приспособленные особи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>
                    <a:solidFill>
                      <a:schemeClr val="accent1">
                        <a:alpha val="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Результат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>
                    <a:solidFill>
                      <a:schemeClr val="accent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Новые сорта и породы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>
                    <a:solidFill>
                      <a:schemeClr val="accent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Новые виды,</a:t>
                      </a:r>
                    </a:p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приспособления к условиям среды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>
                    <a:solidFill>
                      <a:schemeClr val="accent1"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9945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477" y="5023118"/>
            <a:ext cx="2769699" cy="183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Прямоугольник 3"/>
          <p:cNvSpPr>
            <a:spLocks noChangeArrowheads="1"/>
          </p:cNvSpPr>
          <p:nvPr/>
        </p:nvSpPr>
        <p:spPr bwMode="auto">
          <a:xfrm>
            <a:off x="2609804" y="1164134"/>
            <a:ext cx="9582196" cy="5693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По Ламарку: </a:t>
            </a:r>
            <a:r>
              <a:rPr lang="ru-RU" altLang="ru-RU" sz="2800" b="1" dirty="0"/>
              <a:t>движущей силой эволюции –  стремление организмов к совершенству. </a:t>
            </a:r>
          </a:p>
          <a:p>
            <a:pPr eaLnBrk="1" hangingPunct="1"/>
            <a:r>
              <a:rPr lang="ru-RU" altLang="ru-RU" sz="2800" b="1" dirty="0"/>
              <a:t>Пример: жирафы при добывании пищи вынуждены были постоянно вытягивать свою шею, чтобы дотянуться до листьев высоких деревьев (упражнение). Признак передается по наследству. </a:t>
            </a:r>
          </a:p>
          <a:p>
            <a:pPr eaLnBrk="1" hangingPunct="1"/>
            <a:endParaRPr lang="ru-RU" altLang="ru-RU" sz="2800" b="1" dirty="0"/>
          </a:p>
          <a:p>
            <a:pPr eaLnBrk="1" hangingPunct="1"/>
            <a:r>
              <a:rPr lang="ru-RU" alt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По Дарвину: </a:t>
            </a:r>
            <a:r>
              <a:rPr lang="ru-RU" altLang="ru-RU" sz="2800" b="1" dirty="0"/>
              <a:t>среди жирафов были животные с шеями разной </a:t>
            </a:r>
            <a:r>
              <a:rPr lang="ru-RU" altLang="ru-RU" sz="2800" b="1" dirty="0" smtClean="0"/>
              <a:t>длины. </a:t>
            </a:r>
            <a:r>
              <a:rPr lang="ru-RU" altLang="ru-RU" sz="2800" b="1" dirty="0"/>
              <a:t>Те из них, у кого шея была немного длиннее, более успешно добывали себе пищу и выживали. Этот признак передавался по наследству. Так, постепенно, возникла длинная </a:t>
            </a:r>
            <a:endParaRPr lang="ru-RU" altLang="ru-RU" sz="2800" b="1" dirty="0" smtClean="0"/>
          </a:p>
          <a:p>
            <a:pPr eaLnBrk="1" hangingPunct="1"/>
            <a:r>
              <a:rPr lang="ru-RU" altLang="ru-RU" sz="2800" b="1" dirty="0" smtClean="0"/>
              <a:t>шея </a:t>
            </a:r>
            <a:r>
              <a:rPr lang="ru-RU" altLang="ru-RU" sz="2800" b="1" dirty="0"/>
              <a:t>жирафов.</a:t>
            </a: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219" y="2765941"/>
            <a:ext cx="2010989" cy="2318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877" y="464396"/>
            <a:ext cx="2087189" cy="2204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2430066" y="82338"/>
            <a:ext cx="7129238" cy="107721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Приспособленность организмов </a:t>
            </a:r>
            <a:endParaRPr lang="ru-RU" sz="3200" b="1" dirty="0" smtClean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algn="ctr">
              <a:defRPr/>
            </a:pPr>
            <a:r>
              <a:rPr lang="ru-RU" sz="32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к </a:t>
            </a:r>
            <a:r>
              <a:rPr lang="ru-RU" sz="3200" b="1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среде обитания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403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2535153" y="340891"/>
            <a:ext cx="7129238" cy="107721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Относительный </a:t>
            </a:r>
            <a:r>
              <a:rPr lang="ru-RU" sz="32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характер приспособленности видов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12922" y="1565329"/>
            <a:ext cx="1114328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Положение Ч. Дарвина – приспособленность (</a:t>
            </a:r>
            <a:r>
              <a:rPr lang="ru-RU" altLang="ru-RU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целесообазность</a:t>
            </a:r>
            <a:r>
              <a:rPr lang="ru-RU" alt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 всегда </a:t>
            </a:r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имеет относительный характер</a:t>
            </a:r>
            <a:r>
              <a:rPr lang="ru-RU" alt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alt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Любое приспособление полезно только в тех условиях, в которых оно возникло, при изменении условий оно перестает быть полезным или даже становиться вредным для организма (заяц незаметный для хищников на снегу, хорошо заметен на фоне стволов деревьев и темной земли в бесснежную зиму</a:t>
            </a:r>
            <a:r>
              <a:rPr lang="ru-RU" alt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ru-RU" alt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 descr="belya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375212" y="4598894"/>
            <a:ext cx="4047563" cy="2259106"/>
          </a:xfrm>
          <a:prstGeom prst="snip2DiagRect">
            <a:avLst>
              <a:gd name="adj1" fmla="val 48001"/>
              <a:gd name="adj2" fmla="val 0"/>
            </a:avLst>
          </a:prstGeom>
        </p:spPr>
      </p:pic>
    </p:spTree>
    <p:extLst>
      <p:ext uri="{BB962C8B-B14F-4D97-AF65-F5344CB8AC3E}">
        <p14:creationId xmlns:p14="http://schemas.microsoft.com/office/powerpoint/2010/main" xmlns="" val="136287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95300" y="671514"/>
            <a:ext cx="11049000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Monotype Sorts"/>
              <a:buChar char="²"/>
              <a:defRPr/>
            </a:pPr>
            <a:r>
              <a:rPr lang="ru-RU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charset="0"/>
              </a:rPr>
              <a:t>Морфологические </a:t>
            </a:r>
            <a:r>
              <a:rPr 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charset="0"/>
              </a:rPr>
              <a:t>адаптации – </a:t>
            </a:r>
            <a:r>
              <a:rPr lang="ru-RU" sz="2800" b="1" dirty="0">
                <a:latin typeface="Arial" charset="0"/>
              </a:rPr>
              <a:t>изменения строения </a:t>
            </a:r>
            <a:endParaRPr lang="ru-RU" sz="2800" b="1" dirty="0" smtClean="0">
              <a:latin typeface="Arial" charset="0"/>
            </a:endParaRPr>
          </a:p>
          <a:p>
            <a:pPr>
              <a:defRPr/>
            </a:pPr>
            <a:r>
              <a:rPr lang="ru-RU" sz="2800" b="1" dirty="0">
                <a:latin typeface="Arial" charset="0"/>
              </a:rPr>
              <a:t> </a:t>
            </a:r>
            <a:r>
              <a:rPr lang="ru-RU" sz="2800" b="1" dirty="0" smtClean="0">
                <a:latin typeface="Arial" charset="0"/>
              </a:rPr>
              <a:t>    тела </a:t>
            </a:r>
            <a:r>
              <a:rPr lang="ru-RU" sz="2800" b="1" dirty="0">
                <a:latin typeface="Arial" charset="0"/>
              </a:rPr>
              <a:t>(обтекаемая форма тела у рыб и птиц</a:t>
            </a:r>
            <a:r>
              <a:rPr lang="ru-RU" sz="2800" b="1" dirty="0" smtClean="0">
                <a:latin typeface="Arial" charset="0"/>
              </a:rPr>
              <a:t>).</a:t>
            </a:r>
          </a:p>
          <a:p>
            <a:pPr marL="457200" indent="-457200">
              <a:buFont typeface="Monotype Sorts"/>
              <a:buChar char="²"/>
              <a:defRPr/>
            </a:pPr>
            <a:endParaRPr lang="ru-RU" sz="2800" b="1" dirty="0">
              <a:latin typeface="Arial" charset="0"/>
            </a:endParaRPr>
          </a:p>
          <a:p>
            <a:pPr marL="457200" indent="-457200">
              <a:buFont typeface="Monotype Sorts"/>
              <a:buChar char="²"/>
              <a:defRPr/>
            </a:pPr>
            <a:endParaRPr lang="ru-RU" sz="2800" b="1" dirty="0" smtClean="0">
              <a:latin typeface="Arial" charset="0"/>
            </a:endParaRPr>
          </a:p>
          <a:p>
            <a:pPr marL="457200" indent="-457200">
              <a:buFont typeface="Monotype Sorts"/>
              <a:buChar char="²"/>
              <a:defRPr/>
            </a:pPr>
            <a:endParaRPr lang="ru-RU" sz="2800" b="1" dirty="0">
              <a:latin typeface="Arial" charset="0"/>
            </a:endParaRPr>
          </a:p>
          <a:p>
            <a:pPr marL="457200" indent="-457200">
              <a:buFont typeface="Monotype Sorts"/>
              <a:buChar char="²"/>
              <a:defRPr/>
            </a:pPr>
            <a:endParaRPr lang="ru-RU" sz="2800" b="1" dirty="0" smtClean="0">
              <a:latin typeface="Arial" charset="0"/>
            </a:endParaRPr>
          </a:p>
          <a:p>
            <a:pPr>
              <a:defRPr/>
            </a:pPr>
            <a:endParaRPr lang="ru-RU" sz="2800" b="1" dirty="0">
              <a:latin typeface="Arial" charset="0"/>
            </a:endParaRPr>
          </a:p>
          <a:p>
            <a:pPr marL="457200" indent="-457200">
              <a:buFont typeface="Monotype Sorts"/>
              <a:buChar char="²"/>
              <a:defRPr/>
            </a:pPr>
            <a:r>
              <a:rPr lang="ru-RU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charset="0"/>
              </a:rPr>
              <a:t>Маскировка </a:t>
            </a:r>
            <a:r>
              <a:rPr 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charset="0"/>
              </a:rPr>
              <a:t>– </a:t>
            </a:r>
            <a:r>
              <a:rPr lang="ru-RU" sz="2800" b="1" dirty="0">
                <a:latin typeface="Arial" charset="0"/>
              </a:rPr>
              <a:t>форма тела и окраска сливаются с окружающими предметами (морской конек, палочники</a:t>
            </a:r>
            <a:r>
              <a:rPr lang="ru-RU" sz="2800" b="1" dirty="0" smtClean="0">
                <a:latin typeface="Arial" charset="0"/>
              </a:rPr>
              <a:t>)</a:t>
            </a:r>
          </a:p>
          <a:p>
            <a:pPr marL="457200" indent="-457200">
              <a:buFont typeface="Monotype Sorts"/>
              <a:buChar char="²"/>
              <a:defRPr/>
            </a:pPr>
            <a:endParaRPr lang="ru-RU" sz="2800" b="1" dirty="0">
              <a:latin typeface="Arial" charset="0"/>
            </a:endParaRPr>
          </a:p>
          <a:p>
            <a:pPr marL="457200" indent="-457200">
              <a:buFont typeface="Monotype Sorts"/>
              <a:buChar char="²"/>
              <a:defRPr/>
            </a:pPr>
            <a:endParaRPr lang="ru-RU" sz="2800" b="1" dirty="0">
              <a:latin typeface="Arial" charset="0"/>
            </a:endParaRPr>
          </a:p>
        </p:txBody>
      </p:sp>
      <p:pic>
        <p:nvPicPr>
          <p:cNvPr id="14338" name="Picture 2" descr="Картинки по запросу shark 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813" r="22681"/>
          <a:stretch/>
        </p:blipFill>
        <p:spPr bwMode="auto">
          <a:xfrm>
            <a:off x="4852555" y="1505815"/>
            <a:ext cx="1814945" cy="2143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877826">
            <a:off x="8287133" y="5054767"/>
            <a:ext cx="2830512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8436" name="Рисунок 13" descr="Рисунок1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291" t="2386" r="3484" b="18805"/>
          <a:stretch>
            <a:fillRect/>
          </a:stretch>
        </p:blipFill>
        <p:spPr bwMode="auto">
          <a:xfrm rot="16200000">
            <a:off x="5570897" y="5051654"/>
            <a:ext cx="2061427" cy="1301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608267" y="96236"/>
            <a:ext cx="5361661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defRPr/>
            </a:pPr>
            <a:r>
              <a:rPr lang="ru-RU" sz="32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charset="0"/>
              </a:rPr>
              <a:t>Формы приспособлений</a:t>
            </a:r>
            <a:endParaRPr lang="ru-RU" sz="32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2461847" y="4431324"/>
            <a:ext cx="1605622" cy="2302022"/>
            <a:chOff x="8402251" y="4661879"/>
            <a:chExt cx="1459201" cy="2196121"/>
          </a:xfrm>
        </p:grpSpPr>
        <p:pic>
          <p:nvPicPr>
            <p:cNvPr id="22" name="Picture 2" descr="Картинки по запросу seahorse seaweed  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0782" y="4840843"/>
              <a:ext cx="970670" cy="18655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4" descr="Картинки по запросу seahorse 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02251" y="4661879"/>
              <a:ext cx="1120022" cy="21961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12747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8856508" y="3349633"/>
            <a:ext cx="2045954" cy="3037099"/>
            <a:chOff x="8402251" y="4661879"/>
            <a:chExt cx="1459201" cy="2196121"/>
          </a:xfrm>
        </p:grpSpPr>
        <p:pic>
          <p:nvPicPr>
            <p:cNvPr id="3" name="Picture 2" descr="Картинки по запросу seahorse seaweed  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0782" y="4840843"/>
              <a:ext cx="970670" cy="18655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4" descr="Картинки по запросу seahorse 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02251" y="4661879"/>
              <a:ext cx="1120022" cy="21961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Прямоугольник 4"/>
          <p:cNvSpPr/>
          <p:nvPr/>
        </p:nvSpPr>
        <p:spPr>
          <a:xfrm>
            <a:off x="506436" y="1102864"/>
            <a:ext cx="1121195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Monotype Sorts"/>
              <a:buChar char="²"/>
              <a:defRPr/>
            </a:pPr>
            <a:r>
              <a:rPr lang="ru-RU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Покровительственная </a:t>
            </a:r>
            <a:r>
              <a:rPr 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окраска –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развита у видов, которые 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живут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открыто и могут оказаться доступными для врагов 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камбала, кузнечик). Если фон среды не является постоянным в зависимости от сезона года – животные меняют свою окраску (заяц беляк, русак).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61485" y="208778"/>
            <a:ext cx="5361661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defRPr/>
            </a:pPr>
            <a:r>
              <a:rPr lang="ru-RU" sz="32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charset="0"/>
              </a:rPr>
              <a:t>Формы приспособлений</a:t>
            </a:r>
            <a:endParaRPr lang="ru-RU" sz="32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Рисунок 6" descr="invisible_flounder_fish.jpg"/>
          <p:cNvPicPr>
            <a:picLocks noChangeAspect="1"/>
          </p:cNvPicPr>
          <p:nvPr/>
        </p:nvPicPr>
        <p:blipFill rotWithShape="1">
          <a:blip r:embed="rId4" cstate="print"/>
          <a:srcRect l="29776" r="8490"/>
          <a:stretch/>
        </p:blipFill>
        <p:spPr bwMode="auto">
          <a:xfrm rot="18793815">
            <a:off x="2492068" y="3286285"/>
            <a:ext cx="2352840" cy="3505875"/>
          </a:xfrm>
          <a:prstGeom prst="snip2DiagRect">
            <a:avLst>
              <a:gd name="adj1" fmla="val 0"/>
              <a:gd name="adj2" fmla="val 39681"/>
            </a:avLst>
          </a:prstGeom>
        </p:spPr>
      </p:pic>
      <p:grpSp>
        <p:nvGrpSpPr>
          <p:cNvPr id="8" name="Группа 7"/>
          <p:cNvGrpSpPr/>
          <p:nvPr/>
        </p:nvGrpSpPr>
        <p:grpSpPr>
          <a:xfrm>
            <a:off x="5954039" y="3784676"/>
            <a:ext cx="2476721" cy="2846149"/>
            <a:chOff x="5954039" y="3768347"/>
            <a:chExt cx="2476721" cy="2846149"/>
          </a:xfrm>
        </p:grpSpPr>
        <p:pic>
          <p:nvPicPr>
            <p:cNvPr id="17412" name="Picture 4" descr="Картинки по запросу rabbit hare pn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498"/>
            <a:stretch/>
          </p:blipFill>
          <p:spPr bwMode="auto">
            <a:xfrm>
              <a:off x="6402187" y="3768347"/>
              <a:ext cx="2028573" cy="2289172"/>
            </a:xfrm>
            <a:prstGeom prst="rect">
              <a:avLst/>
            </a:prstGeom>
            <a:noFill/>
            <a:effectLst>
              <a:softEdge rad="317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410" name="Picture 2" descr="Картинки по запросу rabbit hare 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4039" y="5047631"/>
              <a:ext cx="1174874" cy="15668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36833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0877" y="1020814"/>
            <a:ext cx="1135704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Monotype Sorts"/>
              <a:buChar char="²"/>
              <a:defRPr/>
            </a:pPr>
            <a:r>
              <a:rPr lang="ru-RU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charset="0"/>
              </a:rPr>
              <a:t>Предостерегающая </a:t>
            </a:r>
            <a:r>
              <a:rPr 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charset="0"/>
              </a:rPr>
              <a:t>окраска – </a:t>
            </a:r>
            <a:r>
              <a:rPr lang="ru-RU" sz="2800" b="1" dirty="0">
                <a:latin typeface="Arial" charset="0"/>
              </a:rPr>
              <a:t>яркая, характерна для ядовитых и жалящих форм (осы, шмели, гремучие змеи). </a:t>
            </a:r>
            <a:endParaRPr lang="ru-RU" sz="2800" b="1" dirty="0" smtClean="0">
              <a:latin typeface="Arial" charset="0"/>
            </a:endParaRPr>
          </a:p>
          <a:p>
            <a:pPr marL="457200" indent="-457200">
              <a:buFont typeface="Monotype Sorts"/>
              <a:buChar char="²"/>
              <a:defRPr/>
            </a:pPr>
            <a:endParaRPr lang="ru-RU" sz="2800" b="1" dirty="0">
              <a:latin typeface="Arial" charset="0"/>
            </a:endParaRPr>
          </a:p>
          <a:p>
            <a:pPr marL="457200" indent="-457200">
              <a:buFont typeface="Monotype Sorts"/>
              <a:buChar char="²"/>
              <a:defRPr/>
            </a:pPr>
            <a:endParaRPr lang="ru-RU" sz="2800" b="1" dirty="0" smtClean="0">
              <a:latin typeface="Arial" charset="0"/>
            </a:endParaRPr>
          </a:p>
          <a:p>
            <a:pPr marL="457200" indent="-457200">
              <a:buFont typeface="Monotype Sorts"/>
              <a:buChar char="²"/>
              <a:defRPr/>
            </a:pPr>
            <a:endParaRPr lang="ru-RU" sz="2800" b="1" dirty="0">
              <a:latin typeface="Arial" charset="0"/>
            </a:endParaRPr>
          </a:p>
          <a:p>
            <a:pPr marL="457200" indent="-457200">
              <a:buFont typeface="Monotype Sorts"/>
              <a:buChar char="²"/>
              <a:defRPr/>
            </a:pPr>
            <a:endParaRPr lang="ru-RU" sz="2800" b="1" dirty="0">
              <a:latin typeface="Arial" charset="0"/>
            </a:endParaRPr>
          </a:p>
          <a:p>
            <a:pPr>
              <a:defRPr/>
            </a:pPr>
            <a:endParaRPr lang="ru-RU" sz="2800" b="1" dirty="0" smtClean="0">
              <a:solidFill>
                <a:schemeClr val="accent6">
                  <a:lumMod val="20000"/>
                  <a:lumOff val="80000"/>
                </a:schemeClr>
              </a:solidFill>
              <a:sym typeface="Monotype Sorts" pitchFamily="2" charset="2"/>
            </a:endParaRPr>
          </a:p>
          <a:p>
            <a:pPr>
              <a:defRPr/>
            </a:pPr>
            <a:endParaRPr lang="ru-RU" sz="2800" b="1" dirty="0">
              <a:solidFill>
                <a:schemeClr val="accent6">
                  <a:lumMod val="20000"/>
                  <a:lumOff val="80000"/>
                </a:schemeClr>
              </a:solidFill>
              <a:sym typeface="Monotype Sorts" pitchFamily="2" charset="2"/>
            </a:endParaRPr>
          </a:p>
          <a:p>
            <a:pPr>
              <a:defRPr/>
            </a:pPr>
            <a:r>
              <a:rPr lang="ru-RU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sym typeface="Monotype Sorts" pitchFamily="2" charset="2"/>
              </a:rPr>
              <a:t> </a:t>
            </a:r>
            <a:r>
              <a:rPr lang="ru-RU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charset="0"/>
              </a:rPr>
              <a:t>Мимикрия </a:t>
            </a:r>
            <a:r>
              <a:rPr 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charset="0"/>
              </a:rPr>
              <a:t>– </a:t>
            </a:r>
            <a:r>
              <a:rPr lang="ru-RU" sz="2800" b="1" dirty="0">
                <a:latin typeface="Arial" charset="0"/>
              </a:rPr>
              <a:t>сходство в окраске, форме тела незащищенных организмов с защищенными </a:t>
            </a:r>
            <a:r>
              <a:rPr lang="ru-RU" sz="2800" b="1" dirty="0" smtClean="0">
                <a:latin typeface="Arial" charset="0"/>
              </a:rPr>
              <a:t>(муха </a:t>
            </a:r>
            <a:r>
              <a:rPr lang="ru-RU" sz="2800" b="1" dirty="0" err="1">
                <a:latin typeface="Arial" charset="0"/>
              </a:rPr>
              <a:t>журчалка</a:t>
            </a:r>
            <a:r>
              <a:rPr lang="ru-RU" sz="2800" b="1" dirty="0">
                <a:latin typeface="Arial" charset="0"/>
              </a:rPr>
              <a:t>).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60063" y="276603"/>
            <a:ext cx="5228034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defRPr/>
            </a:pPr>
            <a:r>
              <a:rPr lang="ru-RU" sz="32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Формы приспособлений</a:t>
            </a:r>
            <a:endParaRPr lang="ru-RU" sz="3200" b="1" spc="150" dirty="0">
              <a:ln w="11430"/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165061" y="2106743"/>
            <a:ext cx="3611818" cy="1547813"/>
            <a:chOff x="1165061" y="2106743"/>
            <a:chExt cx="3611818" cy="1547813"/>
          </a:xfrm>
        </p:grpSpPr>
        <p:pic>
          <p:nvPicPr>
            <p:cNvPr id="15370" name="Picture 10" descr="Картинки по запросу Coral Snakes 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5061" y="2616200"/>
              <a:ext cx="2079227" cy="808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362" name="Picture 2" descr="Картинки по запросу venomous snakes 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8937" y="2106743"/>
              <a:ext cx="2427942" cy="15478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5378" name="Picture 18" descr="Картинки по запросу fly wasp mimic 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9926" b="3594"/>
          <a:stretch/>
        </p:blipFill>
        <p:spPr bwMode="auto">
          <a:xfrm>
            <a:off x="2204674" y="5166930"/>
            <a:ext cx="1882217" cy="1450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80" name="Picture 20" descr="Картинки по запросу wasp 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70182" y="1971286"/>
            <a:ext cx="2209261" cy="163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82" name="Picture 22" descr="Картинки по запросу Non-poisonous snakes 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3416" y="2193942"/>
            <a:ext cx="2240230" cy="1415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88" name="Picture 28" descr="The deadly Texas coral snake, Micrurus tener (the mimic)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22799" y="2146247"/>
            <a:ext cx="2438946" cy="156868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92" name="Picture 32" descr="Картинки по запросу Mexican milk snake 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79444" y="5166930"/>
            <a:ext cx="2282301" cy="1051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7469018" y="6142768"/>
            <a:ext cx="46825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Безвредная мексиканская молочная змея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7971528" y="3633315"/>
            <a:ext cx="4179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Смертельная техасская коралловая змея</a:t>
            </a:r>
          </a:p>
        </p:txBody>
      </p:sp>
      <p:pic>
        <p:nvPicPr>
          <p:cNvPr id="49" name="Picture 9" descr="MCj01932700000[1]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9624" y="2009468"/>
            <a:ext cx="587375" cy="67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23216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951076" y="741097"/>
            <a:ext cx="984142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/>
              <a:t>Учение создано </a:t>
            </a:r>
            <a:endParaRPr lang="ru-RU" altLang="ru-RU" sz="2800" b="1" dirty="0" smtClean="0"/>
          </a:p>
          <a:p>
            <a:pPr algn="ctr" eaLnBrk="1" hangingPunct="1"/>
            <a:r>
              <a:rPr lang="ru-RU" altLang="ru-RU" sz="2800" b="1" dirty="0" smtClean="0"/>
              <a:t>Ч. Дарвином </a:t>
            </a:r>
            <a:r>
              <a:rPr lang="ru-RU" altLang="ru-RU" sz="2800" b="1" dirty="0"/>
              <a:t>и А</a:t>
            </a:r>
            <a:r>
              <a:rPr lang="ru-RU" altLang="ru-RU" sz="2800" b="1" dirty="0" smtClean="0"/>
              <a:t>. Уоллесом</a:t>
            </a:r>
            <a:endParaRPr lang="ru-RU" altLang="ru-RU" sz="2800" b="1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459298" y="1264317"/>
            <a:ext cx="2122135" cy="3362566"/>
            <a:chOff x="-105640" y="226016"/>
            <a:chExt cx="2122135" cy="3362566"/>
          </a:xfrm>
        </p:grpSpPr>
        <p:pic>
          <p:nvPicPr>
            <p:cNvPr id="11" name="Рисунок 18" descr="darwin_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-1" r="7450" b="14627"/>
            <a:stretch/>
          </p:blipFill>
          <p:spPr bwMode="auto">
            <a:xfrm>
              <a:off x="-105640" y="226016"/>
              <a:ext cx="2122135" cy="2664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16"/>
            <p:cNvSpPr txBox="1">
              <a:spLocks noChangeArrowheads="1"/>
            </p:cNvSpPr>
            <p:nvPr/>
          </p:nvSpPr>
          <p:spPr bwMode="auto">
            <a:xfrm>
              <a:off x="26006" y="2886851"/>
              <a:ext cx="1858842" cy="701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altLang="ru-RU" b="1" dirty="0">
                  <a:solidFill>
                    <a:srgbClr val="F1F1C5"/>
                  </a:solidFill>
                </a:rPr>
                <a:t>Чарлз Дарвин </a:t>
              </a:r>
            </a:p>
            <a:p>
              <a:pPr algn="ctr" eaLnBrk="1" hangingPunct="1">
                <a:spcBef>
                  <a:spcPct val="20000"/>
                </a:spcBef>
              </a:pPr>
              <a:r>
                <a:rPr lang="ru-RU" altLang="ru-RU" b="1" dirty="0">
                  <a:solidFill>
                    <a:srgbClr val="F1F1C5"/>
                  </a:solidFill>
                </a:rPr>
                <a:t>1809-1882</a:t>
              </a:r>
            </a:p>
          </p:txBody>
        </p:sp>
      </p:grpSp>
      <p:grpSp>
        <p:nvGrpSpPr>
          <p:cNvPr id="13" name="Группа 23"/>
          <p:cNvGrpSpPr>
            <a:grpSpLocks/>
          </p:cNvGrpSpPr>
          <p:nvPr/>
        </p:nvGrpSpPr>
        <p:grpSpPr bwMode="auto">
          <a:xfrm>
            <a:off x="9583367" y="1325872"/>
            <a:ext cx="2418265" cy="3660989"/>
            <a:chOff x="6598369" y="2970838"/>
            <a:chExt cx="2418265" cy="3660111"/>
          </a:xfrm>
        </p:grpSpPr>
        <p:pic>
          <p:nvPicPr>
            <p:cNvPr id="14" name="Рисунок 10" descr="22-x5-AlfredWallace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4574" t="16915" r="6857" b="12782"/>
            <a:stretch/>
          </p:blipFill>
          <p:spPr bwMode="auto">
            <a:xfrm>
              <a:off x="6598369" y="2970838"/>
              <a:ext cx="2418265" cy="2737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Прямоугольник 9"/>
            <p:cNvSpPr>
              <a:spLocks noChangeArrowheads="1"/>
            </p:cNvSpPr>
            <p:nvPr/>
          </p:nvSpPr>
          <p:spPr bwMode="auto">
            <a:xfrm>
              <a:off x="6883017" y="5707840"/>
              <a:ext cx="1828800" cy="923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ru-RU" altLang="ru-RU" b="1" dirty="0">
                  <a:solidFill>
                    <a:srgbClr val="FFFFFF"/>
                  </a:solidFill>
                </a:rPr>
                <a:t>Альфред Уоллес</a:t>
              </a:r>
            </a:p>
            <a:p>
              <a:pPr algn="ctr" eaLnBrk="1" hangingPunct="1"/>
              <a:r>
                <a:rPr lang="en-US" altLang="ru-RU" b="1" dirty="0"/>
                <a:t> (1823-1913)</a:t>
              </a:r>
              <a:endParaRPr lang="ru-RU" altLang="ru-RU" b="1" dirty="0"/>
            </a:p>
          </p:txBody>
        </p:sp>
      </p:grpSp>
      <p:pic>
        <p:nvPicPr>
          <p:cNvPr id="17" name="Picture 10" descr="orig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24" r="3535"/>
          <a:stretch>
            <a:fillRect/>
          </a:stretch>
        </p:blipFill>
        <p:spPr bwMode="auto">
          <a:xfrm>
            <a:off x="818544" y="4572000"/>
            <a:ext cx="1131377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1637742" y="156322"/>
            <a:ext cx="8395766" cy="5847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Создание эволюционной теории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100223" y="1955145"/>
            <a:ext cx="6096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• 1858г. – 1 июля на </a:t>
            </a:r>
            <a:r>
              <a:rPr lang="ru-RU" alt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Собрании </a:t>
            </a:r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Линнеевского общества были изложены концепции Ч. Дарвина и А. Уоллеса о возникновении видов путем естественного </a:t>
            </a:r>
            <a:r>
              <a:rPr lang="ru-RU" alt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отбора.</a:t>
            </a:r>
          </a:p>
          <a:p>
            <a:r>
              <a:rPr lang="ru-RU" alt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alt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• 1859 г. – первое издание книги «Происхождение </a:t>
            </a:r>
            <a:r>
              <a:rPr lang="ru-RU" alt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видов путем естественного отбора»</a:t>
            </a:r>
            <a:endParaRPr lang="ru-RU" alt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743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082606" y="211016"/>
            <a:ext cx="6073779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defRPr/>
            </a:pPr>
            <a:r>
              <a:rPr lang="ru-RU" sz="3200" b="1" spc="150" dirty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Доказательства эволюции</a:t>
            </a: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1222717" y="1104314"/>
            <a:ext cx="9989234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q"/>
            </a:pPr>
            <a:r>
              <a:rPr lang="ru-RU" altLang="ru-RU" sz="2000" b="1" dirty="0">
                <a:cs typeface="Arial" panose="020B0604020202020204" pitchFamily="34" charset="0"/>
              </a:rPr>
              <a:t> </a:t>
            </a:r>
            <a:r>
              <a:rPr lang="ru-RU" altLang="ru-RU" sz="2800" b="1" dirty="0">
                <a:cs typeface="Arial" panose="020B0604020202020204" pitchFamily="34" charset="0"/>
              </a:rPr>
              <a:t>Морфологические (сравнительная анатомия</a:t>
            </a:r>
            <a:r>
              <a:rPr lang="ru-RU" altLang="ru-RU" sz="2800" b="1" dirty="0" smtClean="0">
                <a:cs typeface="Arial" panose="020B0604020202020204" pitchFamily="34" charset="0"/>
              </a:rPr>
              <a:t>);</a:t>
            </a:r>
          </a:p>
          <a:p>
            <a:pPr eaLnBrk="1" hangingPunct="1">
              <a:buFont typeface="Wingdings" panose="05000000000000000000" pitchFamily="2" charset="2"/>
              <a:buChar char="q"/>
            </a:pPr>
            <a:endParaRPr lang="ru-RU" altLang="ru-RU" sz="2800" b="1" dirty="0">
              <a:cs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Char char="q"/>
            </a:pPr>
            <a:r>
              <a:rPr lang="ru-RU" altLang="ru-RU" sz="2800" b="1" dirty="0">
                <a:cs typeface="Arial" panose="020B0604020202020204" pitchFamily="34" charset="0"/>
              </a:rPr>
              <a:t> </a:t>
            </a:r>
            <a:r>
              <a:rPr lang="ru-RU" altLang="ru-RU" sz="2800" b="1" dirty="0" smtClean="0">
                <a:cs typeface="Arial" panose="020B0604020202020204" pitchFamily="34" charset="0"/>
              </a:rPr>
              <a:t>Эмбриологические;</a:t>
            </a:r>
          </a:p>
          <a:p>
            <a:pPr eaLnBrk="1" hangingPunct="1">
              <a:buFont typeface="Wingdings" panose="05000000000000000000" pitchFamily="2" charset="2"/>
              <a:buChar char="q"/>
            </a:pPr>
            <a:endParaRPr lang="ru-RU" altLang="ru-RU" sz="2800" b="1" dirty="0">
              <a:cs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Char char="q"/>
            </a:pPr>
            <a:r>
              <a:rPr lang="ru-RU" altLang="ru-RU" sz="2800" b="1" dirty="0">
                <a:cs typeface="Arial" panose="020B0604020202020204" pitchFamily="34" charset="0"/>
              </a:rPr>
              <a:t> </a:t>
            </a:r>
            <a:r>
              <a:rPr lang="ru-RU" altLang="ru-RU" sz="2800" b="1" dirty="0" smtClean="0">
                <a:cs typeface="Arial" panose="020B0604020202020204" pitchFamily="34" charset="0"/>
              </a:rPr>
              <a:t>Палеонтологические;</a:t>
            </a:r>
          </a:p>
          <a:p>
            <a:pPr eaLnBrk="1" hangingPunct="1">
              <a:buFont typeface="Wingdings" panose="05000000000000000000" pitchFamily="2" charset="2"/>
              <a:buChar char="q"/>
            </a:pPr>
            <a:endParaRPr lang="ru-RU" altLang="ru-RU" sz="2800" b="1" dirty="0">
              <a:cs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Char char="q"/>
            </a:pPr>
            <a:r>
              <a:rPr lang="ru-RU" altLang="ru-RU" sz="2800" b="1" dirty="0">
                <a:cs typeface="Arial" panose="020B0604020202020204" pitchFamily="34" charset="0"/>
              </a:rPr>
              <a:t> </a:t>
            </a:r>
            <a:r>
              <a:rPr lang="ru-RU" altLang="ru-RU" sz="2800" b="1" dirty="0" smtClean="0">
                <a:cs typeface="Arial" panose="020B0604020202020204" pitchFamily="34" charset="0"/>
              </a:rPr>
              <a:t>Биохимические;</a:t>
            </a:r>
          </a:p>
          <a:p>
            <a:pPr eaLnBrk="1" hangingPunct="1">
              <a:buFont typeface="Wingdings" panose="05000000000000000000" pitchFamily="2" charset="2"/>
              <a:buChar char="q"/>
            </a:pPr>
            <a:endParaRPr lang="ru-RU" altLang="ru-RU" sz="2800" b="1" dirty="0">
              <a:cs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Char char="q"/>
            </a:pPr>
            <a:r>
              <a:rPr lang="ru-RU" altLang="ru-RU" sz="2800" b="1" dirty="0">
                <a:cs typeface="Arial" panose="020B0604020202020204" pitchFamily="34" charset="0"/>
              </a:rPr>
              <a:t> </a:t>
            </a:r>
            <a:r>
              <a:rPr lang="ru-RU" altLang="ru-RU" sz="2800" b="1" dirty="0" smtClean="0">
                <a:cs typeface="Arial" panose="020B0604020202020204" pitchFamily="34" charset="0"/>
              </a:rPr>
              <a:t>Биогеографические;</a:t>
            </a:r>
          </a:p>
          <a:p>
            <a:pPr eaLnBrk="1" hangingPunct="1">
              <a:buFont typeface="Wingdings" panose="05000000000000000000" pitchFamily="2" charset="2"/>
              <a:buChar char="q"/>
            </a:pPr>
            <a:endParaRPr lang="ru-RU" altLang="ru-RU" sz="2800" b="1" dirty="0">
              <a:cs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Char char="q"/>
            </a:pPr>
            <a:r>
              <a:rPr lang="ru-RU" altLang="ru-RU" sz="2800" b="1" dirty="0"/>
              <a:t> Молекулярно-генетические доказательства</a:t>
            </a:r>
          </a:p>
        </p:txBody>
      </p:sp>
    </p:spTree>
    <p:extLst>
      <p:ext uri="{BB962C8B-B14F-4D97-AF65-F5344CB8AC3E}">
        <p14:creationId xmlns:p14="http://schemas.microsoft.com/office/powerpoint/2010/main" xmlns="" val="42728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69" t="6323" b="10221"/>
          <a:stretch/>
        </p:blipFill>
        <p:spPr bwMode="auto">
          <a:xfrm>
            <a:off x="8088923" y="4159569"/>
            <a:ext cx="2067950" cy="2475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040709" y="196948"/>
            <a:ext cx="7830926" cy="107721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3200" b="1" spc="150" dirty="0" smtClean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Морфологические доказательства</a:t>
            </a:r>
          </a:p>
          <a:p>
            <a:pPr algn="ctr">
              <a:defRPr/>
            </a:pPr>
            <a:r>
              <a:rPr lang="ru-RU" sz="3200" b="1" spc="150" dirty="0" smtClean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(сравнительная анатомия)</a:t>
            </a:r>
            <a:endParaRPr lang="ru-RU" sz="3200" b="1" spc="150" dirty="0">
              <a:ln w="11430"/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2040709" y="1274166"/>
            <a:ext cx="7722269" cy="399889"/>
            <a:chOff x="2040709" y="1274166"/>
            <a:chExt cx="7722269" cy="399889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2040709" y="1274166"/>
              <a:ext cx="772226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 стрелкой 7"/>
            <p:cNvCxnSpPr/>
            <p:nvPr/>
          </p:nvCxnSpPr>
          <p:spPr>
            <a:xfrm>
              <a:off x="2040709" y="1274166"/>
              <a:ext cx="0" cy="39988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 стрелкой 10"/>
            <p:cNvCxnSpPr/>
            <p:nvPr/>
          </p:nvCxnSpPr>
          <p:spPr>
            <a:xfrm>
              <a:off x="5739618" y="1274166"/>
              <a:ext cx="0" cy="37175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 стрелкой 13"/>
            <p:cNvCxnSpPr/>
            <p:nvPr/>
          </p:nvCxnSpPr>
          <p:spPr>
            <a:xfrm>
              <a:off x="9762978" y="1274166"/>
              <a:ext cx="0" cy="39988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28"/>
          <p:cNvSpPr txBox="1">
            <a:spLocks noChangeArrowheads="1"/>
          </p:cNvSpPr>
          <p:nvPr/>
        </p:nvSpPr>
        <p:spPr bwMode="auto">
          <a:xfrm>
            <a:off x="1074260" y="1528757"/>
            <a:ext cx="28194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 b="1" dirty="0"/>
              <a:t>Общий план строения позвоночных животных</a:t>
            </a:r>
          </a:p>
        </p:txBody>
      </p:sp>
      <p:sp>
        <p:nvSpPr>
          <p:cNvPr id="19" name="TextBox 29"/>
          <p:cNvSpPr txBox="1">
            <a:spLocks noChangeArrowheads="1"/>
          </p:cNvSpPr>
          <p:nvPr/>
        </p:nvSpPr>
        <p:spPr bwMode="auto">
          <a:xfrm>
            <a:off x="4366825" y="1574196"/>
            <a:ext cx="2752578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/>
              <a:t>Аналогичные и гомологичные органы</a:t>
            </a:r>
          </a:p>
        </p:txBody>
      </p:sp>
      <p:sp>
        <p:nvSpPr>
          <p:cNvPr id="20" name="TextBox 30"/>
          <p:cNvSpPr txBox="1">
            <a:spLocks noChangeArrowheads="1"/>
          </p:cNvSpPr>
          <p:nvPr/>
        </p:nvSpPr>
        <p:spPr bwMode="auto">
          <a:xfrm>
            <a:off x="8285871" y="1603481"/>
            <a:ext cx="253244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/>
              <a:t>Рудименты </a:t>
            </a:r>
            <a:endParaRPr lang="ru-RU" altLang="ru-RU" sz="2800" b="1" dirty="0" smtClean="0"/>
          </a:p>
          <a:p>
            <a:pPr algn="ctr" eaLnBrk="1" hangingPunct="1"/>
            <a:r>
              <a:rPr lang="ru-RU" altLang="ru-RU" sz="2800" b="1" dirty="0" smtClean="0"/>
              <a:t>и </a:t>
            </a:r>
            <a:r>
              <a:rPr lang="ru-RU" altLang="ru-RU" sz="2800" b="1" dirty="0"/>
              <a:t>атавизмы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74260" y="3673953"/>
            <a:ext cx="9198352" cy="267765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q"/>
              <a:defRPr/>
            </a:pPr>
            <a:r>
              <a:rPr 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Общий план строения позвоночных </a:t>
            </a:r>
            <a:r>
              <a:rPr lang="ru-RU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животных</a:t>
            </a:r>
            <a:r>
              <a:rPr lang="en-US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2800" b="1" dirty="0">
              <a:solidFill>
                <a:schemeClr val="accent6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двусторонняя симметрия тела, 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позвоночник, 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вторичная полость тела, 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нервная, 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кровеносная и др.;</a:t>
            </a:r>
          </a:p>
        </p:txBody>
      </p:sp>
      <p:pic>
        <p:nvPicPr>
          <p:cNvPr id="18434" name="Picture 2" descr="Картинки по запросу human skeleton 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205" t="2393" r="27220" b="3175"/>
          <a:stretch/>
        </p:blipFill>
        <p:spPr bwMode="auto">
          <a:xfrm>
            <a:off x="10272612" y="1451225"/>
            <a:ext cx="1712167" cy="5331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3074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99240" y="805338"/>
            <a:ext cx="5840510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defRPr/>
            </a:pPr>
            <a:r>
              <a:rPr lang="ru-RU" sz="3200" b="1" spc="150" dirty="0" smtClean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Сравнительная анатомия</a:t>
            </a:r>
            <a:endParaRPr lang="ru-RU" sz="3200" b="1" spc="150" dirty="0">
              <a:ln w="11430"/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47221" y="1380458"/>
            <a:ext cx="107055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Гомологичные органы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ru-RU" sz="28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сходны по строению и происхождению независимо от выполняемой функции (скелет передней конечности позвоночных животных).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3310595" y="2846992"/>
            <a:ext cx="5997525" cy="3908332"/>
            <a:chOff x="3319975" y="2595428"/>
            <a:chExt cx="5997525" cy="3908332"/>
          </a:xfrm>
        </p:grpSpPr>
        <p:pic>
          <p:nvPicPr>
            <p:cNvPr id="5" name="Рисунок 2" descr="Рисунок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8018" y="3017500"/>
              <a:ext cx="5042681" cy="3064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 bwMode="auto">
            <a:xfrm>
              <a:off x="4492130" y="2595428"/>
              <a:ext cx="363445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Гомологичные органы</a:t>
              </a: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788018" y="5964702"/>
              <a:ext cx="2166425" cy="1169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23"/>
            <p:cNvSpPr txBox="1">
              <a:spLocks noChangeArrowheads="1"/>
            </p:cNvSpPr>
            <p:nvPr/>
          </p:nvSpPr>
          <p:spPr bwMode="auto">
            <a:xfrm>
              <a:off x="3319975" y="5801625"/>
              <a:ext cx="5997525" cy="702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000" b="1" dirty="0"/>
                <a:t>Человек    </a:t>
              </a:r>
              <a:r>
                <a:rPr lang="ru-RU" altLang="ru-RU" sz="2000" b="1" dirty="0" smtClean="0"/>
                <a:t>   </a:t>
              </a:r>
              <a:r>
                <a:rPr lang="ru-RU" altLang="ru-RU" sz="2000" b="1" dirty="0"/>
                <a:t>Кот             Кит           </a:t>
              </a:r>
              <a:r>
                <a:rPr lang="ru-RU" altLang="ru-RU" sz="2000" b="1" dirty="0" smtClean="0"/>
                <a:t>   Летучая  </a:t>
              </a:r>
              <a:endParaRPr lang="ru-RU" altLang="ru-RU" sz="2000" b="1" dirty="0"/>
            </a:p>
            <a:p>
              <a:pPr eaLnBrk="1" hangingPunct="1"/>
              <a:r>
                <a:rPr lang="ru-RU" altLang="ru-RU" sz="2000" b="1" dirty="0"/>
                <a:t>                                                      </a:t>
              </a:r>
              <a:r>
                <a:rPr lang="ru-RU" altLang="ru-RU" sz="2000" b="1" dirty="0" smtClean="0"/>
                <a:t>        </a:t>
              </a:r>
              <a:r>
                <a:rPr lang="ru-RU" altLang="ru-RU" sz="2000" b="1" dirty="0"/>
                <a:t>мышь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3082606" y="211016"/>
            <a:ext cx="6073779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defRPr/>
            </a:pPr>
            <a:r>
              <a:rPr lang="ru-RU" sz="3200" b="1" spc="150" dirty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Доказательства эволюции</a:t>
            </a:r>
          </a:p>
        </p:txBody>
      </p:sp>
    </p:spTree>
    <p:extLst>
      <p:ext uri="{BB962C8B-B14F-4D97-AF65-F5344CB8AC3E}">
        <p14:creationId xmlns:p14="http://schemas.microsoft.com/office/powerpoint/2010/main" xmlns="" val="115258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53867" y="1448972"/>
            <a:ext cx="1070551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Аналогичные органы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имеют разное строение и происхождение, но выполняют одинаковые функции (жабры рыбы и речного рака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крылья птицы и бабочки). Аналогичные 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органы – результат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конвергенции.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334574" y="599056"/>
            <a:ext cx="5840510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defRPr/>
            </a:pPr>
            <a:r>
              <a:rPr lang="ru-RU" sz="3200" b="1" spc="150" dirty="0" smtClean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Сравнительная анатомия</a:t>
            </a:r>
            <a:endParaRPr lang="ru-RU" sz="3200" b="1" spc="150" dirty="0">
              <a:ln w="11430"/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Группа 24"/>
          <p:cNvGrpSpPr>
            <a:grpSpLocks/>
          </p:cNvGrpSpPr>
          <p:nvPr/>
        </p:nvGrpSpPr>
        <p:grpSpPr bwMode="auto">
          <a:xfrm>
            <a:off x="3437117" y="3421783"/>
            <a:ext cx="6832126" cy="3056710"/>
            <a:chOff x="2873857" y="2366370"/>
            <a:chExt cx="6832651" cy="3056737"/>
          </a:xfrm>
        </p:grpSpPr>
        <p:sp>
          <p:nvSpPr>
            <p:cNvPr id="6" name="TextBox 12"/>
            <p:cNvSpPr txBox="1">
              <a:spLocks noChangeArrowheads="1"/>
            </p:cNvSpPr>
            <p:nvPr/>
          </p:nvSpPr>
          <p:spPr bwMode="auto">
            <a:xfrm>
              <a:off x="7554985" y="5018273"/>
              <a:ext cx="2151523" cy="4001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000" b="1" dirty="0"/>
                <a:t>Крыло бабочки</a:t>
              </a:r>
            </a:p>
          </p:txBody>
        </p:sp>
        <p:grpSp>
          <p:nvGrpSpPr>
            <p:cNvPr id="7" name="Группа 22"/>
            <p:cNvGrpSpPr>
              <a:grpSpLocks/>
            </p:cNvGrpSpPr>
            <p:nvPr/>
          </p:nvGrpSpPr>
          <p:grpSpPr bwMode="auto">
            <a:xfrm>
              <a:off x="5943600" y="2895600"/>
              <a:ext cx="2998281" cy="2282504"/>
              <a:chOff x="5638800" y="2819400"/>
              <a:chExt cx="2998281" cy="2282504"/>
            </a:xfrm>
          </p:grpSpPr>
          <p:pic>
            <p:nvPicPr>
              <p:cNvPr id="10" name="Рисунок 19" descr="Рисунок2.png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r="51607"/>
              <a:stretch>
                <a:fillRect/>
              </a:stretch>
            </p:blipFill>
            <p:spPr bwMode="auto">
              <a:xfrm>
                <a:off x="5638800" y="2819400"/>
                <a:ext cx="1402803" cy="2166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" name="Рисунок 20" descr="Рисунок2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50000" r="3384"/>
              <a:stretch>
                <a:fillRect/>
              </a:stretch>
            </p:blipFill>
            <p:spPr bwMode="auto">
              <a:xfrm>
                <a:off x="7308212" y="2971799"/>
                <a:ext cx="1328869" cy="2130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8" name="TextBox 17"/>
            <p:cNvSpPr txBox="1">
              <a:spLocks noChangeArrowheads="1"/>
            </p:cNvSpPr>
            <p:nvPr/>
          </p:nvSpPr>
          <p:spPr bwMode="auto">
            <a:xfrm>
              <a:off x="2873857" y="2366370"/>
              <a:ext cx="3468651" cy="461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Аналогичные органы</a:t>
              </a:r>
            </a:p>
          </p:txBody>
        </p:sp>
        <p:sp>
          <p:nvSpPr>
            <p:cNvPr id="9" name="TextBox 23"/>
            <p:cNvSpPr txBox="1">
              <a:spLocks noChangeArrowheads="1"/>
            </p:cNvSpPr>
            <p:nvPr/>
          </p:nvSpPr>
          <p:spPr bwMode="auto">
            <a:xfrm>
              <a:off x="5425729" y="5022993"/>
              <a:ext cx="1920674" cy="4001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000" b="1" dirty="0"/>
                <a:t>Крыло птицы</a:t>
              </a:r>
            </a:p>
          </p:txBody>
        </p:sp>
      </p:grpSp>
      <p:pic>
        <p:nvPicPr>
          <p:cNvPr id="22530" name="Picture 2" descr="Картинки по запросу Mole claw and Cricket 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907" t="-1" r="6094" b="27015"/>
          <a:stretch/>
        </p:blipFill>
        <p:spPr bwMode="auto">
          <a:xfrm>
            <a:off x="10476309" y="109347"/>
            <a:ext cx="1523433" cy="133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Группа 18"/>
          <p:cNvGrpSpPr/>
          <p:nvPr/>
        </p:nvGrpSpPr>
        <p:grpSpPr>
          <a:xfrm>
            <a:off x="1468001" y="4237816"/>
            <a:ext cx="4274055" cy="1684007"/>
            <a:chOff x="1482069" y="3999769"/>
            <a:chExt cx="4274055" cy="1684007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1482069" y="3999769"/>
              <a:ext cx="4274055" cy="1283897"/>
              <a:chOff x="1344148" y="4951828"/>
              <a:chExt cx="4274055" cy="1283897"/>
            </a:xfrm>
          </p:grpSpPr>
          <p:pic>
            <p:nvPicPr>
              <p:cNvPr id="14" name="Picture 69" descr="court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79853" y="5289451"/>
                <a:ext cx="2038350" cy="895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3" name="Группа 12"/>
              <p:cNvGrpSpPr/>
              <p:nvPr/>
            </p:nvGrpSpPr>
            <p:grpSpPr>
              <a:xfrm>
                <a:off x="1344148" y="4951828"/>
                <a:ext cx="2200910" cy="1283897"/>
                <a:chOff x="1344148" y="5205438"/>
                <a:chExt cx="1943100" cy="1030287"/>
              </a:xfrm>
            </p:grpSpPr>
            <p:sp>
              <p:nvSpPr>
                <p:cNvPr id="12" name="Овал 11"/>
                <p:cNvSpPr/>
                <p:nvPr/>
              </p:nvSpPr>
              <p:spPr>
                <a:xfrm>
                  <a:off x="2857523" y="5810588"/>
                  <a:ext cx="225083" cy="225082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solidFill>
                    <a:schemeClr val="accent6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7" name="Овал 16"/>
                <p:cNvSpPr/>
                <p:nvPr/>
              </p:nvSpPr>
              <p:spPr>
                <a:xfrm>
                  <a:off x="1561515" y="5723074"/>
                  <a:ext cx="196948" cy="225082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solidFill>
                    <a:schemeClr val="accent6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pic>
              <p:nvPicPr>
                <p:cNvPr id="15" name="Picture 70" descr="court5"/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44148" y="5205438"/>
                  <a:ext cx="1943100" cy="10302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18" name="TextBox 17"/>
            <p:cNvSpPr txBox="1"/>
            <p:nvPr/>
          </p:nvSpPr>
          <p:spPr>
            <a:xfrm>
              <a:off x="2103167" y="5283666"/>
              <a:ext cx="3256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крот                 медведка              </a:t>
              </a:r>
              <a:endParaRPr lang="ru-RU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3196238" y="57370"/>
            <a:ext cx="6073779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defRPr/>
            </a:pPr>
            <a:r>
              <a:rPr lang="ru-RU" sz="3200" b="1" spc="150" dirty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Доказательства эволюции</a:t>
            </a:r>
          </a:p>
        </p:txBody>
      </p:sp>
    </p:spTree>
    <p:extLst>
      <p:ext uri="{BB962C8B-B14F-4D97-AF65-F5344CB8AC3E}">
        <p14:creationId xmlns:p14="http://schemas.microsoft.com/office/powerpoint/2010/main" xmlns="" val="24563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4470" y="787792"/>
            <a:ext cx="5840510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defRPr/>
            </a:pPr>
            <a:r>
              <a:rPr lang="ru-RU" sz="3200" b="1" spc="150" dirty="0" smtClean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Сравнительная анатомия</a:t>
            </a:r>
            <a:endParaRPr lang="ru-RU" sz="3200" b="1" spc="150" dirty="0">
              <a:ln w="11430"/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82606" y="211016"/>
            <a:ext cx="6073779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defRPr/>
            </a:pPr>
            <a:r>
              <a:rPr lang="ru-RU" sz="3200" b="1" spc="150" dirty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Доказательства эволюции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4911" y="1477016"/>
            <a:ext cx="1139483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Рудименты –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исчезающие органы, которые в процессе эволюции утратили значение для сохранения вида (первый и третий пальцы у птиц в крыле, второй и четвертый пальцы у лошади, кости таза у кита);</a:t>
            </a:r>
          </a:p>
        </p:txBody>
      </p:sp>
      <p:pic>
        <p:nvPicPr>
          <p:cNvPr id="5" name="Picture 7" descr="File:Membrana nittitant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3536" y="4450586"/>
            <a:ext cx="1295400" cy="11303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Картинки по запросу auricularis muscles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64705" y="4319020"/>
            <a:ext cx="1442383" cy="148070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23"/>
          <p:cNvSpPr txBox="1">
            <a:spLocks noChangeArrowheads="1"/>
          </p:cNvSpPr>
          <p:nvPr/>
        </p:nvSpPr>
        <p:spPr bwMode="auto">
          <a:xfrm>
            <a:off x="2877249" y="5799721"/>
            <a:ext cx="11833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 dirty="0" smtClean="0"/>
              <a:t>Ушные </a:t>
            </a:r>
          </a:p>
          <a:p>
            <a:pPr eaLnBrk="1" hangingPunct="1"/>
            <a:r>
              <a:rPr lang="ru-RU" altLang="ru-RU" sz="2000" b="1" dirty="0" smtClean="0"/>
              <a:t>мышцы</a:t>
            </a:r>
            <a:endParaRPr lang="ru-RU" altLang="ru-RU" sz="2000" b="1" dirty="0"/>
          </a:p>
        </p:txBody>
      </p:sp>
      <p:sp>
        <p:nvSpPr>
          <p:cNvPr id="9" name="TextBox 23"/>
          <p:cNvSpPr txBox="1">
            <a:spLocks noChangeArrowheads="1"/>
          </p:cNvSpPr>
          <p:nvPr/>
        </p:nvSpPr>
        <p:spPr bwMode="auto">
          <a:xfrm>
            <a:off x="373496" y="5531177"/>
            <a:ext cx="189507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 dirty="0" smtClean="0"/>
              <a:t>Рудимент </a:t>
            </a:r>
          </a:p>
          <a:p>
            <a:pPr eaLnBrk="1" hangingPunct="1"/>
            <a:r>
              <a:rPr lang="ru-RU" altLang="ru-RU" sz="2000" b="1" dirty="0" err="1" smtClean="0"/>
              <a:t>мегательной</a:t>
            </a:r>
            <a:r>
              <a:rPr lang="ru-RU" altLang="ru-RU" sz="2000" b="1" dirty="0" smtClean="0"/>
              <a:t> </a:t>
            </a:r>
          </a:p>
          <a:p>
            <a:pPr eaLnBrk="1" hangingPunct="1"/>
            <a:r>
              <a:rPr lang="ru-RU" altLang="ru-RU" sz="2000" b="1" dirty="0" smtClean="0"/>
              <a:t>перепонки</a:t>
            </a:r>
            <a:endParaRPr lang="ru-RU" altLang="ru-RU" sz="2000" b="1" dirty="0"/>
          </a:p>
        </p:txBody>
      </p:sp>
      <p:pic>
        <p:nvPicPr>
          <p:cNvPr id="23556" name="Picture 4" descr="Картинки по запросу coccyx 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0244" y="4529384"/>
            <a:ext cx="1520962" cy="1520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23"/>
          <p:cNvSpPr txBox="1">
            <a:spLocks noChangeArrowheads="1"/>
          </p:cNvSpPr>
          <p:nvPr/>
        </p:nvSpPr>
        <p:spPr bwMode="auto">
          <a:xfrm>
            <a:off x="5134121" y="5953609"/>
            <a:ext cx="11682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 dirty="0" smtClean="0"/>
              <a:t>Копчик </a:t>
            </a:r>
            <a:endParaRPr lang="ru-RU" altLang="ru-RU" sz="2000" b="1" dirty="0"/>
          </a:p>
        </p:txBody>
      </p:sp>
      <p:pic>
        <p:nvPicPr>
          <p:cNvPr id="23558" name="Picture 6" descr="Картинки по запросу Skeleton of a whale 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31035" y="2975179"/>
            <a:ext cx="5911526" cy="1554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7282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4" descr="romez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4418" y="3480766"/>
            <a:ext cx="2316186" cy="2462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25" descr="Рисунок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826" r="44128" b="49319"/>
          <a:stretch>
            <a:fillRect/>
          </a:stretch>
        </p:blipFill>
        <p:spPr bwMode="auto">
          <a:xfrm>
            <a:off x="4024532" y="3428226"/>
            <a:ext cx="2411437" cy="2863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27" descr="Рисунок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872" t="17947"/>
          <a:stretch>
            <a:fillRect/>
          </a:stretch>
        </p:blipFill>
        <p:spPr bwMode="auto">
          <a:xfrm>
            <a:off x="1816464" y="2937667"/>
            <a:ext cx="1318846" cy="3548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135310" y="198047"/>
            <a:ext cx="6073779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defRPr/>
            </a:pPr>
            <a:r>
              <a:rPr lang="ru-RU" sz="3200" b="1" spc="150" dirty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Доказательства эволюции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51944" y="782822"/>
            <a:ext cx="5840510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defRPr/>
            </a:pPr>
            <a:r>
              <a:rPr lang="ru-RU" sz="3200" b="1" spc="150" dirty="0" smtClean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Сравнительная анатомия</a:t>
            </a:r>
            <a:endParaRPr lang="ru-RU" sz="3200" b="1" spc="150" dirty="0">
              <a:ln w="11430"/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64566" y="1439296"/>
            <a:ext cx="1014280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ru-RU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Атавизмы </a:t>
            </a:r>
            <a:r>
              <a:rPr 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появление у современных организмов 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признаков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предков (сильно развитый волосяной покров, </a:t>
            </a:r>
            <a:r>
              <a:rPr lang="ru-RU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многососковость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у человека).</a:t>
            </a:r>
          </a:p>
        </p:txBody>
      </p:sp>
    </p:spTree>
    <p:extLst>
      <p:ext uri="{BB962C8B-B14F-4D97-AF65-F5344CB8AC3E}">
        <p14:creationId xmlns:p14="http://schemas.microsoft.com/office/powerpoint/2010/main" xmlns="" val="2250083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C:\Documents and Settings\админ\Мои документы\Мои рисунки\Рисунок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4746" y="2475070"/>
            <a:ext cx="6429195" cy="4382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27386" y="143885"/>
            <a:ext cx="7999241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defRPr/>
            </a:pPr>
            <a:r>
              <a:rPr lang="ru-RU" sz="3200" b="1" spc="150" dirty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Эмбриологические доказательства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753589"/>
            <a:ext cx="1149330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q"/>
              <a:defRPr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К. </a:t>
            </a:r>
            <a:r>
              <a:rPr lang="ru-RU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Бэр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(1828),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сравнивая зародышей разных классов сформулировал «закон зародышевого сходства»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ранних стадиях развития зародыши различных </a:t>
            </a:r>
            <a:r>
              <a:rPr lang="ru-RU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групп позвоночных </a:t>
            </a:r>
            <a:r>
              <a:rPr 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схожи друг с другом. </a:t>
            </a:r>
          </a:p>
        </p:txBody>
      </p:sp>
    </p:spTree>
    <p:extLst>
      <p:ext uri="{BB962C8B-B14F-4D97-AF65-F5344CB8AC3E}">
        <p14:creationId xmlns:p14="http://schemas.microsoft.com/office/powerpoint/2010/main" xmlns="" val="269443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27386" y="143885"/>
            <a:ext cx="7999241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defRPr/>
            </a:pPr>
            <a:r>
              <a:rPr lang="ru-RU" sz="3200" b="1" spc="150" dirty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Эмбриологические доказательства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30546" y="955064"/>
            <a:ext cx="1079291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Ф. Мюллер и Э. Геккель </a:t>
            </a:r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(1866) на этом открытии сформулировали биогенетический закон: онтогенез (индивидуальное развитие организмов) повторяет филогенез (историческое эволюционное развитие </a:t>
            </a:r>
            <a:r>
              <a:rPr lang="ru-RU" alt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группы).</a:t>
            </a:r>
          </a:p>
          <a:p>
            <a:endParaRPr lang="ru-RU" altLang="ru-RU" sz="2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А. Н. </a:t>
            </a:r>
            <a:r>
              <a:rPr lang="ru-RU" sz="2800" b="1" dirty="0" err="1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Северцев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уточнил, что в индивидуальном </a:t>
            </a:r>
          </a:p>
          <a:p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развитии, повторяется развитие не взрослых </a:t>
            </a:r>
          </a:p>
          <a:p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стадий, а эмбриональных.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s://upload.wikimedia.org/wikipedia/commons/thumb/9/9a/Stamp_of_USSR_1640g.jpg/800px-Stamp_of_USSR_1640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81042" y="3327815"/>
            <a:ext cx="2515237" cy="3464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0933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46205" y="225949"/>
            <a:ext cx="6387736" cy="107721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3200" b="1" spc="150" dirty="0" smtClean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Палеонтологические </a:t>
            </a:r>
            <a:r>
              <a:rPr lang="ru-RU" sz="3200" b="1" spc="150" dirty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доказательства </a:t>
            </a:r>
            <a:r>
              <a:rPr lang="ru-RU" sz="3200" b="1" spc="150" dirty="0" smtClean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эволюции</a:t>
            </a:r>
            <a:endParaRPr lang="ru-RU" sz="3200" b="1" spc="150" dirty="0">
              <a:ln w="11430"/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23" descr="iStock_000005470313XSmal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613" y="198048"/>
            <a:ext cx="1963269" cy="14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273629" y="1401885"/>
            <a:ext cx="10515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позволяют описывать события древнейшей истории </a:t>
            </a:r>
            <a:endParaRPr lang="ru-RU" altLang="ru-RU" sz="2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alt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 ископаемым </a:t>
            </a:r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остаткам организмов. </a:t>
            </a:r>
          </a:p>
        </p:txBody>
      </p:sp>
      <p:sp>
        <p:nvSpPr>
          <p:cNvPr id="6" name="Прямоугольник 9"/>
          <p:cNvSpPr>
            <a:spLocks noChangeArrowheads="1"/>
          </p:cNvSpPr>
          <p:nvPr/>
        </p:nvSpPr>
        <p:spPr bwMode="auto">
          <a:xfrm>
            <a:off x="1387929" y="2303737"/>
            <a:ext cx="86883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Палеонтологические доказательства эволюции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1763486" y="2826957"/>
            <a:ext cx="7854043" cy="242887"/>
            <a:chOff x="1763486" y="2826957"/>
            <a:chExt cx="7854043" cy="242887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>
              <a:off x="1763486" y="2826957"/>
              <a:ext cx="785404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rot="5400000">
              <a:off x="1649186" y="2941257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rot="5400000">
              <a:off x="5377543" y="2955544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5400000">
              <a:off x="9503229" y="2955544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Прямоугольник 16"/>
          <p:cNvSpPr/>
          <p:nvPr/>
        </p:nvSpPr>
        <p:spPr>
          <a:xfrm>
            <a:off x="759603" y="2976028"/>
            <a:ext cx="325722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Ископаемые остатки –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остатки и следы </a:t>
            </a:r>
            <a:endParaRPr lang="ru-R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жизнедеятельностиорганизмов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ru-R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Прошлых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геологических эпох.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401755" y="2941257"/>
            <a:ext cx="367812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Переходные формы</a:t>
            </a: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4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</a:p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организмы </a:t>
            </a:r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занимающие 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промежуточное положение между крупными систематическими </a:t>
            </a:r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группами 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8464803" y="2993319"/>
            <a:ext cx="3429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Филогенетические ряды 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– ряды последовательно сменяющих друг друга видов.</a:t>
            </a:r>
          </a:p>
        </p:txBody>
      </p:sp>
    </p:spTree>
    <p:extLst>
      <p:ext uri="{BB962C8B-B14F-4D97-AF65-F5344CB8AC3E}">
        <p14:creationId xmlns:p14="http://schemas.microsoft.com/office/powerpoint/2010/main" xmlns="" val="3606959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71227" y="97840"/>
            <a:ext cx="8393003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defRPr/>
            </a:pPr>
            <a:r>
              <a:rPr lang="ru-RU" sz="3200" b="1" spc="150" dirty="0" smtClean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Палеонтологические доказательства</a:t>
            </a:r>
            <a:endParaRPr lang="ru-RU" sz="3200" b="1" spc="150" dirty="0">
              <a:ln w="11430"/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90391" y="1267013"/>
            <a:ext cx="717414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Ископаемые остатки –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основа восстановления облика древних организмов. </a:t>
            </a: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Сходство ископаемых и современных организмов – доказательство их родства.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Древность ископаемых остатков устанавливается по возрасту горных пород, 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 которых они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обнаружены.</a:t>
            </a:r>
          </a:p>
          <a:p>
            <a:pPr>
              <a:defRPr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Распространение древних, примитивных организмов в наиболее глубоких слоях земной коры, а высокоорганизованных –  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 поздних слоях</a:t>
            </a:r>
          </a:p>
        </p:txBody>
      </p:sp>
      <p:grpSp>
        <p:nvGrpSpPr>
          <p:cNvPr id="4" name="Группа 28"/>
          <p:cNvGrpSpPr>
            <a:grpSpLocks/>
          </p:cNvGrpSpPr>
          <p:nvPr/>
        </p:nvGrpSpPr>
        <p:grpSpPr bwMode="auto">
          <a:xfrm>
            <a:off x="9300028" y="1083439"/>
            <a:ext cx="2652486" cy="4343401"/>
            <a:chOff x="7034892" y="3048000"/>
            <a:chExt cx="2109108" cy="3810000"/>
          </a:xfrm>
        </p:grpSpPr>
        <p:pic>
          <p:nvPicPr>
            <p:cNvPr id="5" name="Picture 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8333" t="15009" r="10001"/>
            <a:stretch>
              <a:fillRect/>
            </a:stretch>
          </p:blipFill>
          <p:spPr bwMode="auto">
            <a:xfrm>
              <a:off x="7034892" y="3048000"/>
              <a:ext cx="2109108" cy="381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5" descr="41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8788" y="4078898"/>
              <a:ext cx="896734" cy="993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Группа 40"/>
          <p:cNvGrpSpPr>
            <a:grpSpLocks/>
          </p:cNvGrpSpPr>
          <p:nvPr/>
        </p:nvGrpSpPr>
        <p:grpSpPr bwMode="auto">
          <a:xfrm>
            <a:off x="7899816" y="4300372"/>
            <a:ext cx="1929763" cy="1126468"/>
            <a:chOff x="5648008" y="5867400"/>
            <a:chExt cx="1422903" cy="990600"/>
          </a:xfrm>
        </p:grpSpPr>
        <p:pic>
          <p:nvPicPr>
            <p:cNvPr id="8" name="Picture 1031" descr="Individuo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779"/>
            <a:stretch/>
          </p:blipFill>
          <p:spPr bwMode="auto">
            <a:xfrm>
              <a:off x="5648008" y="5867400"/>
              <a:ext cx="887412" cy="990600"/>
            </a:xfrm>
            <a:prstGeom prst="snip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9" name="Прямая со стрелкой 8"/>
            <p:cNvCxnSpPr/>
            <p:nvPr/>
          </p:nvCxnSpPr>
          <p:spPr bwMode="auto">
            <a:xfrm flipV="1">
              <a:off x="6324600" y="6405571"/>
              <a:ext cx="746311" cy="223828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Группа 30"/>
          <p:cNvGrpSpPr>
            <a:grpSpLocks/>
          </p:cNvGrpSpPr>
          <p:nvPr/>
        </p:nvGrpSpPr>
        <p:grpSpPr bwMode="auto">
          <a:xfrm>
            <a:off x="7783985" y="2088059"/>
            <a:ext cx="2317748" cy="1392939"/>
            <a:chOff x="5867400" y="3886200"/>
            <a:chExt cx="1708982" cy="1224931"/>
          </a:xfrm>
        </p:grpSpPr>
        <p:pic>
          <p:nvPicPr>
            <p:cNvPr id="11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7400" y="3886200"/>
              <a:ext cx="1065995" cy="914400"/>
            </a:xfrm>
            <a:prstGeom prst="rect">
              <a:avLst/>
            </a:prstGeom>
            <a:noFill/>
            <a:ln>
              <a:noFill/>
            </a:ln>
            <a:effectLst>
              <a:softEdge rad="1270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36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2" name="Прямая со стрелкой 11"/>
            <p:cNvCxnSpPr/>
            <p:nvPr/>
          </p:nvCxnSpPr>
          <p:spPr bwMode="auto">
            <a:xfrm>
              <a:off x="6553200" y="4572000"/>
              <a:ext cx="1023182" cy="539131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Группа 44"/>
          <p:cNvGrpSpPr>
            <a:grpSpLocks/>
          </p:cNvGrpSpPr>
          <p:nvPr/>
        </p:nvGrpSpPr>
        <p:grpSpPr bwMode="auto">
          <a:xfrm>
            <a:off x="8034860" y="3344505"/>
            <a:ext cx="2066872" cy="866514"/>
            <a:chOff x="5943600" y="5105400"/>
            <a:chExt cx="1524000" cy="762000"/>
          </a:xfrm>
        </p:grpSpPr>
        <p:pic>
          <p:nvPicPr>
            <p:cNvPr id="14" name="Immagine 16" descr="image003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3268" t="50415" r="31010" b="7130"/>
            <a:stretch>
              <a:fillRect/>
            </a:stretch>
          </p:blipFill>
          <p:spPr bwMode="auto">
            <a:xfrm>
              <a:off x="5943600" y="5105400"/>
              <a:ext cx="838200" cy="638629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5" name="Прямая со стрелкой 14"/>
            <p:cNvCxnSpPr/>
            <p:nvPr/>
          </p:nvCxnSpPr>
          <p:spPr bwMode="auto">
            <a:xfrm>
              <a:off x="6477000" y="5638800"/>
              <a:ext cx="990600" cy="2286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/>
          <p:cNvSpPr txBox="1"/>
          <p:nvPr/>
        </p:nvSpPr>
        <p:spPr>
          <a:xfrm>
            <a:off x="3482249" y="573923"/>
            <a:ext cx="4711418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defRPr/>
            </a:pPr>
            <a:r>
              <a:rPr lang="ru-RU" sz="3200" b="1" spc="150" dirty="0" smtClean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Ископаемые остатки</a:t>
            </a:r>
            <a:endParaRPr lang="ru-RU" sz="3200" b="1" spc="150" dirty="0">
              <a:ln w="11430"/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Рисунок 24" descr="layer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8582" y="4900722"/>
            <a:ext cx="2440351" cy="1896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59186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Прямоугольник 1"/>
          <p:cNvSpPr>
            <a:spLocks noChangeArrowheads="1"/>
          </p:cNvSpPr>
          <p:nvPr/>
        </p:nvSpPr>
        <p:spPr bwMode="auto">
          <a:xfrm>
            <a:off x="1107188" y="1087243"/>
            <a:ext cx="870195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>
              <a:defRPr/>
            </a:pPr>
            <a:r>
              <a:rPr lang="ru-RU" altLang="ru-RU" sz="2400" b="1" dirty="0" smtClean="0">
                <a:solidFill>
                  <a:srgbClr val="FFC000"/>
                </a:solidFill>
                <a:latin typeface="Arial" charset="0"/>
              </a:rPr>
              <a:t>                      Социально- </a:t>
            </a:r>
            <a:r>
              <a:rPr lang="ru-RU" altLang="ru-RU" sz="2400" b="1" dirty="0">
                <a:solidFill>
                  <a:srgbClr val="FFC000"/>
                </a:solidFill>
                <a:latin typeface="Arial" charset="0"/>
              </a:rPr>
              <a:t>экономические</a:t>
            </a:r>
            <a:r>
              <a:rPr lang="en-US" altLang="ru-RU" sz="2400" b="1" dirty="0">
                <a:solidFill>
                  <a:srgbClr val="FFC000"/>
                </a:solidFill>
                <a:latin typeface="Arial" charset="0"/>
              </a:rPr>
              <a:t>:</a:t>
            </a:r>
            <a:endParaRPr lang="ru-RU" sz="2400" b="1" dirty="0">
              <a:solidFill>
                <a:srgbClr val="FFC000"/>
              </a:solidFill>
              <a:latin typeface="Arial" charset="0"/>
            </a:endParaRPr>
          </a:p>
          <a:p>
            <a:pPr marL="514350" indent="-514350">
              <a:defRPr/>
            </a:pPr>
            <a:r>
              <a:rPr lang="ru-RU" sz="2400" b="1" dirty="0">
                <a:latin typeface="Arial" charset="0"/>
              </a:rPr>
              <a:t>1. </a:t>
            </a:r>
            <a:r>
              <a:rPr lang="ru-RU" sz="2400" b="1" dirty="0" smtClean="0">
                <a:latin typeface="Arial" charset="0"/>
              </a:rPr>
              <a:t> Развитие </a:t>
            </a:r>
            <a:r>
              <a:rPr lang="ru-RU" sz="2400" b="1" dirty="0">
                <a:latin typeface="Arial" charset="0"/>
              </a:rPr>
              <a:t>капитализма (поиски рынков сбыта, источников сырья);</a:t>
            </a:r>
          </a:p>
          <a:p>
            <a:pPr marL="514350" indent="-514350">
              <a:buAutoNum type="arabicPeriod" startAt="2"/>
              <a:defRPr/>
            </a:pPr>
            <a:r>
              <a:rPr lang="ru-RU" sz="2400" b="1" dirty="0" smtClean="0">
                <a:latin typeface="Arial" charset="0"/>
              </a:rPr>
              <a:t>Организация </a:t>
            </a:r>
            <a:r>
              <a:rPr lang="ru-RU" sz="2400" b="1" dirty="0">
                <a:latin typeface="Arial" charset="0"/>
              </a:rPr>
              <a:t>кругосветных путешествий, участие </a:t>
            </a:r>
            <a:endParaRPr lang="ru-RU" sz="2400" b="1" dirty="0" smtClean="0">
              <a:latin typeface="Arial" charset="0"/>
            </a:endParaRPr>
          </a:p>
          <a:p>
            <a:pPr>
              <a:defRPr/>
            </a:pPr>
            <a:r>
              <a:rPr lang="ru-RU" sz="2400" b="1" dirty="0">
                <a:latin typeface="Arial" charset="0"/>
              </a:rPr>
              <a:t> </a:t>
            </a:r>
            <a:r>
              <a:rPr lang="ru-RU" sz="2400" b="1" dirty="0" smtClean="0">
                <a:latin typeface="Arial" charset="0"/>
              </a:rPr>
              <a:t>      Ч. Дарвина</a:t>
            </a:r>
            <a:endParaRPr lang="ru-RU" sz="2400" b="1" dirty="0">
              <a:latin typeface="Arial" charset="0"/>
            </a:endParaRPr>
          </a:p>
          <a:p>
            <a:pPr marL="514350" indent="-514350">
              <a:defRPr/>
            </a:pPr>
            <a:r>
              <a:rPr lang="ru-RU" sz="2400" b="1" dirty="0">
                <a:latin typeface="Arial" charset="0"/>
              </a:rPr>
              <a:t>3. </a:t>
            </a:r>
            <a:r>
              <a:rPr lang="ru-RU" sz="2400" b="1" dirty="0" smtClean="0">
                <a:latin typeface="Arial" charset="0"/>
              </a:rPr>
              <a:t> </a:t>
            </a:r>
            <a:r>
              <a:rPr lang="ru-RU" altLang="ru-RU" sz="2400" b="1" dirty="0" smtClean="0">
                <a:latin typeface="Arial" charset="0"/>
              </a:rPr>
              <a:t>Практика </a:t>
            </a:r>
            <a:r>
              <a:rPr lang="ru-RU" altLang="ru-RU" sz="2400" b="1" dirty="0">
                <a:latin typeface="Arial" charset="0"/>
              </a:rPr>
              <a:t>селекционеров: с</a:t>
            </a:r>
            <a:r>
              <a:rPr lang="ru-RU" sz="2400" b="1" dirty="0">
                <a:latin typeface="Arial" charset="0"/>
              </a:rPr>
              <a:t>оздание пород животных и сортов </a:t>
            </a:r>
            <a:r>
              <a:rPr lang="ru-RU" sz="2400" b="1" dirty="0" smtClean="0">
                <a:latin typeface="Arial" charset="0"/>
              </a:rPr>
              <a:t>растений.</a:t>
            </a:r>
            <a:endParaRPr lang="ru-RU" sz="2400" b="1" dirty="0">
              <a:latin typeface="Arial" charset="0"/>
            </a:endParaRPr>
          </a:p>
          <a:p>
            <a:pPr marL="514350" indent="-514350">
              <a:defRPr/>
            </a:pPr>
            <a:r>
              <a:rPr lang="ru-RU" sz="2400" b="1" dirty="0" smtClean="0">
                <a:solidFill>
                  <a:srgbClr val="FFC000"/>
                </a:solidFill>
                <a:latin typeface="Arial" charset="0"/>
              </a:rPr>
              <a:t>                            Научные </a:t>
            </a:r>
            <a:r>
              <a:rPr lang="ru-RU" sz="2400" b="1" dirty="0">
                <a:solidFill>
                  <a:srgbClr val="FFC000"/>
                </a:solidFill>
                <a:latin typeface="Arial" charset="0"/>
              </a:rPr>
              <a:t>предпосылки:</a:t>
            </a:r>
          </a:p>
          <a:p>
            <a:pPr marL="514350" indent="-514350">
              <a:defRPr/>
            </a:pPr>
            <a:r>
              <a:rPr lang="ru-RU" sz="2400" b="1" dirty="0">
                <a:latin typeface="Arial" charset="0"/>
              </a:rPr>
              <a:t>1. </a:t>
            </a:r>
            <a:r>
              <a:rPr lang="ru-RU" sz="2400" b="1" dirty="0" smtClean="0">
                <a:latin typeface="Arial" charset="0"/>
              </a:rPr>
              <a:t> Клеточное </a:t>
            </a:r>
            <a:r>
              <a:rPr lang="ru-RU" sz="2400" b="1" dirty="0">
                <a:latin typeface="Arial" charset="0"/>
              </a:rPr>
              <a:t>строение организмов </a:t>
            </a:r>
            <a:r>
              <a:rPr lang="en-US" sz="2400" b="1" dirty="0">
                <a:latin typeface="Arial" charset="0"/>
              </a:rPr>
              <a:t>(</a:t>
            </a:r>
            <a:r>
              <a:rPr lang="ru-RU" sz="2400" b="1" dirty="0" smtClean="0">
                <a:latin typeface="Arial" charset="0"/>
              </a:rPr>
              <a:t>Р. Гук</a:t>
            </a:r>
            <a:r>
              <a:rPr lang="ru-RU" sz="2400" b="1" dirty="0">
                <a:latin typeface="Arial" charset="0"/>
              </a:rPr>
              <a:t>, А</a:t>
            </a:r>
            <a:r>
              <a:rPr lang="ru-RU" sz="2400" b="1" dirty="0" smtClean="0">
                <a:latin typeface="Arial" charset="0"/>
              </a:rPr>
              <a:t>. Левенгук</a:t>
            </a:r>
            <a:r>
              <a:rPr lang="en-US" sz="2400" b="1" dirty="0" smtClean="0">
                <a:latin typeface="Arial" charset="0"/>
              </a:rPr>
              <a:t>)</a:t>
            </a:r>
            <a:r>
              <a:rPr lang="ru-RU" sz="2400" b="1" dirty="0" smtClean="0">
                <a:latin typeface="Arial" charset="0"/>
              </a:rPr>
              <a:t>; </a:t>
            </a:r>
            <a:endParaRPr lang="ru-RU" sz="2400" b="1" dirty="0">
              <a:latin typeface="Arial" charset="0"/>
            </a:endParaRPr>
          </a:p>
          <a:p>
            <a:pPr marL="514350" indent="-514350">
              <a:defRPr/>
            </a:pPr>
            <a:r>
              <a:rPr lang="ru-RU" sz="2400" b="1" dirty="0">
                <a:latin typeface="Arial" charset="0"/>
              </a:rPr>
              <a:t>2. </a:t>
            </a:r>
            <a:r>
              <a:rPr lang="ru-RU" sz="2400" b="1" dirty="0" smtClean="0">
                <a:latin typeface="Arial" charset="0"/>
              </a:rPr>
              <a:t> Сходство </a:t>
            </a:r>
            <a:r>
              <a:rPr lang="ru-RU" sz="2400" b="1" dirty="0">
                <a:latin typeface="Arial" charset="0"/>
              </a:rPr>
              <a:t>зародышей животных </a:t>
            </a:r>
            <a:r>
              <a:rPr lang="en-US" sz="2400" b="1" dirty="0">
                <a:latin typeface="Arial" charset="0"/>
              </a:rPr>
              <a:t>(</a:t>
            </a:r>
            <a:r>
              <a:rPr lang="ru-RU" sz="2400" b="1" dirty="0" smtClean="0">
                <a:latin typeface="Arial" charset="0"/>
              </a:rPr>
              <a:t>К</a:t>
            </a:r>
            <a:r>
              <a:rPr lang="ru-RU" sz="2400" b="1" dirty="0">
                <a:latin typeface="Arial" charset="0"/>
              </a:rPr>
              <a:t>. </a:t>
            </a:r>
            <a:r>
              <a:rPr lang="ru-RU" sz="2400" b="1" dirty="0" smtClean="0">
                <a:latin typeface="Arial" charset="0"/>
              </a:rPr>
              <a:t>Бэр</a:t>
            </a:r>
            <a:r>
              <a:rPr lang="en-US" sz="2400" b="1" dirty="0" smtClean="0">
                <a:latin typeface="Arial" charset="0"/>
              </a:rPr>
              <a:t>)</a:t>
            </a:r>
            <a:r>
              <a:rPr lang="ru-RU" sz="2400" b="1" dirty="0" smtClean="0">
                <a:latin typeface="Arial" charset="0"/>
              </a:rPr>
              <a:t>;</a:t>
            </a:r>
            <a:endParaRPr lang="ru-RU" sz="2400" b="1" dirty="0">
              <a:latin typeface="Arial" charset="0"/>
            </a:endParaRPr>
          </a:p>
          <a:p>
            <a:pPr marL="514350" indent="-514350">
              <a:defRPr/>
            </a:pPr>
            <a:r>
              <a:rPr lang="ru-RU" sz="2400" b="1" dirty="0">
                <a:latin typeface="Arial" charset="0"/>
              </a:rPr>
              <a:t>3. </a:t>
            </a:r>
            <a:r>
              <a:rPr lang="ru-RU" sz="2400" b="1" dirty="0" smtClean="0">
                <a:latin typeface="Arial" charset="0"/>
              </a:rPr>
              <a:t> Открытия </a:t>
            </a:r>
            <a:r>
              <a:rPr lang="ru-RU" sz="2400" b="1" dirty="0">
                <a:latin typeface="Arial" charset="0"/>
              </a:rPr>
              <a:t>в области сравнительной </a:t>
            </a:r>
            <a:r>
              <a:rPr lang="ru-RU" sz="2400" b="1" dirty="0" smtClean="0">
                <a:latin typeface="Arial" charset="0"/>
              </a:rPr>
              <a:t>анатомии палеонтологии (Ж. Кювье); </a:t>
            </a:r>
            <a:endParaRPr lang="ru-RU" sz="2400" b="1" dirty="0">
              <a:latin typeface="Arial" charset="0"/>
            </a:endParaRPr>
          </a:p>
          <a:p>
            <a:pPr marL="514350" indent="-514350">
              <a:defRPr/>
            </a:pPr>
            <a:r>
              <a:rPr lang="ru-RU" sz="2400" b="1" dirty="0" smtClean="0">
                <a:latin typeface="Arial" charset="0"/>
              </a:rPr>
              <a:t>4</a:t>
            </a:r>
            <a:r>
              <a:rPr lang="ru-RU" sz="2400" b="1" dirty="0">
                <a:latin typeface="Arial" charset="0"/>
              </a:rPr>
              <a:t>. </a:t>
            </a:r>
            <a:r>
              <a:rPr lang="ru-RU" sz="2400" b="1" dirty="0" smtClean="0">
                <a:latin typeface="Arial" charset="0"/>
              </a:rPr>
              <a:t> Геолог </a:t>
            </a:r>
            <a:r>
              <a:rPr lang="ru-RU" sz="2400" b="1" dirty="0">
                <a:latin typeface="Arial" charset="0"/>
              </a:rPr>
              <a:t>Ч.</a:t>
            </a:r>
            <a:r>
              <a:rPr lang="en-US" sz="2400" b="1" dirty="0">
                <a:latin typeface="Arial" charset="0"/>
              </a:rPr>
              <a:t> </a:t>
            </a:r>
            <a:r>
              <a:rPr lang="ru-RU" sz="2400" b="1" dirty="0">
                <a:latin typeface="Arial" charset="0"/>
              </a:rPr>
              <a:t>Лайель доказал, что земная поверхность постоянно изменяется</a:t>
            </a:r>
            <a:r>
              <a:rPr lang="ru-RU" sz="24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charset="0"/>
              </a:rPr>
              <a:t> </a:t>
            </a:r>
            <a:r>
              <a:rPr lang="ru-RU" sz="2400" b="1" dirty="0">
                <a:latin typeface="Arial" charset="0"/>
              </a:rPr>
              <a:t>под влиянием естественных процессов </a:t>
            </a:r>
            <a:r>
              <a:rPr lang="ru-RU" sz="2400" b="1" dirty="0" smtClean="0">
                <a:latin typeface="Arial" charset="0"/>
              </a:rPr>
              <a:t>(</a:t>
            </a:r>
            <a:r>
              <a:rPr lang="en-US" sz="2400" b="1" dirty="0">
                <a:latin typeface="Arial" charset="0"/>
              </a:rPr>
              <a:t>t</a:t>
            </a:r>
            <a:r>
              <a:rPr lang="ru-RU" sz="2400" b="1" dirty="0" smtClean="0">
                <a:latin typeface="Arial" charset="0"/>
              </a:rPr>
              <a:t>, ветер</a:t>
            </a:r>
            <a:r>
              <a:rPr lang="ru-RU" sz="2400" b="1" dirty="0">
                <a:latin typeface="Arial" charset="0"/>
              </a:rPr>
              <a:t>, осадки и т.д</a:t>
            </a:r>
            <a:r>
              <a:rPr lang="ru-RU" sz="2400" b="1" dirty="0" smtClean="0">
                <a:latin typeface="Arial" charset="0"/>
              </a:rPr>
              <a:t>.). </a:t>
            </a:r>
            <a:endParaRPr lang="ru-RU" sz="2400" b="1" dirty="0">
              <a:latin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74028" y="0"/>
            <a:ext cx="8395766" cy="107721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Предпосылки возникновения теории 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Ч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. Дарвина </a:t>
            </a:r>
          </a:p>
        </p:txBody>
      </p:sp>
      <p:pic>
        <p:nvPicPr>
          <p:cNvPr id="4" name="Picture 3" descr="uFG16_0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83" t="1419" r="6383" b="710"/>
          <a:stretch>
            <a:fillRect/>
          </a:stretch>
        </p:blipFill>
        <p:spPr bwMode="auto">
          <a:xfrm>
            <a:off x="9809138" y="1017415"/>
            <a:ext cx="2382862" cy="2004755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679152" y="2652838"/>
            <a:ext cx="10509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b="1" dirty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alt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Бигл</a:t>
            </a:r>
            <a:r>
              <a:rPr lang="ru-RU" altLang="ru-RU" b="1" dirty="0"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9809138" y="4098495"/>
            <a:ext cx="2095500" cy="2538413"/>
            <a:chOff x="7048500" y="0"/>
            <a:chExt cx="2095500" cy="2538413"/>
          </a:xfrm>
        </p:grpSpPr>
        <p:pic>
          <p:nvPicPr>
            <p:cNvPr id="8" name="Picture 18" descr="lyell2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8500" y="0"/>
              <a:ext cx="2095500" cy="2524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Прямоугольник 19"/>
            <p:cNvSpPr>
              <a:spLocks noChangeArrowheads="1"/>
            </p:cNvSpPr>
            <p:nvPr/>
          </p:nvSpPr>
          <p:spPr bwMode="auto">
            <a:xfrm>
              <a:off x="7048500" y="1830388"/>
              <a:ext cx="209550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ru-RU" altLang="ru-RU" sz="2000" b="1" dirty="0">
                  <a:solidFill>
                    <a:schemeClr val="bg1"/>
                  </a:solidFill>
                </a:rPr>
                <a:t>Чарлз Лайель (1797-1875)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91509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871227" y="97840"/>
            <a:ext cx="8393003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defRPr/>
            </a:pPr>
            <a:r>
              <a:rPr lang="ru-RU" sz="3200" b="1" spc="150" dirty="0" smtClean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Палеонтологические доказательства</a:t>
            </a:r>
            <a:endParaRPr lang="ru-RU" sz="3200" b="1" spc="150" dirty="0">
              <a:ln w="11430"/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650" name="Рисунок 3" descr="archaeopteryx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7539" y="3623621"/>
            <a:ext cx="2161977" cy="1816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Рисунок 5" descr="240px-Archaeopteryx_lithographica_(Berlin_specimen)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650"/>
          <a:stretch/>
        </p:blipFill>
        <p:spPr bwMode="auto">
          <a:xfrm>
            <a:off x="9212107" y="3095209"/>
            <a:ext cx="2911820" cy="3707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09393" y="605215"/>
            <a:ext cx="6645858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defRPr/>
            </a:pPr>
            <a:r>
              <a:rPr lang="ru-RU" sz="2800" b="1" spc="150" dirty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Ископаемые переходные </a:t>
            </a:r>
            <a:r>
              <a:rPr lang="ru-RU" sz="2800" b="1" spc="150" dirty="0" smtClean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формы</a:t>
            </a:r>
            <a:endParaRPr lang="ru-RU" sz="2800" b="1" spc="150" dirty="0">
              <a:ln w="11430"/>
              <a:solidFill>
                <a:schemeClr val="accent6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54" name="TextBox 7"/>
          <p:cNvSpPr txBox="1">
            <a:spLocks noChangeArrowheads="1"/>
          </p:cNvSpPr>
          <p:nvPr/>
        </p:nvSpPr>
        <p:spPr bwMode="auto">
          <a:xfrm>
            <a:off x="738725" y="1128435"/>
            <a:ext cx="11140382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2400" b="1" spc="150" dirty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cs typeface="Arial" panose="020B0604020202020204" pitchFamily="34" charset="0"/>
              </a:rPr>
              <a:t>– </a:t>
            </a:r>
            <a:r>
              <a:rPr lang="ru-RU" altLang="ru-RU" sz="24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доказательный </a:t>
            </a:r>
            <a:r>
              <a:rPr lang="ru-RU" alt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материал о преемственных связях между различными группами </a:t>
            </a:r>
            <a:r>
              <a:rPr lang="ru-RU" altLang="ru-RU" sz="24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организмов, сочетают </a:t>
            </a:r>
            <a:r>
              <a:rPr lang="ru-RU" alt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признаки более древних и молодых </a:t>
            </a:r>
            <a:r>
              <a:rPr lang="ru-RU" altLang="ru-RU" sz="24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групп.</a:t>
            </a:r>
            <a:endParaRPr lang="ru-RU" altLang="ru-RU" sz="24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pPr eaLnBrk="1" hangingPunct="1"/>
            <a:r>
              <a:rPr lang="ru-RU" altLang="ru-RU" sz="2400" b="1" dirty="0"/>
              <a:t>Например, переходной формой от рептилий к птицам является юрская </a:t>
            </a:r>
            <a:r>
              <a:rPr lang="ru-RU" altLang="ru-RU" sz="2400" b="1" dirty="0" err="1"/>
              <a:t>первоптица</a:t>
            </a:r>
            <a:r>
              <a:rPr lang="ru-RU" altLang="ru-RU" sz="2400" b="1" dirty="0"/>
              <a:t> – археоптерикс величиной с голубя, с длинным, как у рептилий хвостом и развитыми зубами. Тело его было покрыто перьями, а передние конечности превратились в крылья.</a:t>
            </a:r>
          </a:p>
        </p:txBody>
      </p:sp>
      <p:pic>
        <p:nvPicPr>
          <p:cNvPr id="27655" name="Picture 13" descr="Image 5.png                                                    000747BEMacintosh HD                   C0075863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321" y="3901726"/>
            <a:ext cx="3273891" cy="144981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656" name="Picture 14" descr="Image 4.png                                                    000747BEMacintosh HD                   C0075863: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83576" y="5439927"/>
            <a:ext cx="3301818" cy="1419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Рисунок 4" descr="Archaeopteryx_schema_small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5268972">
            <a:off x="6715143" y="3521257"/>
            <a:ext cx="3429602" cy="2855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2328" y="5405847"/>
            <a:ext cx="34904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Стегоцефал – </a:t>
            </a:r>
          </a:p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переходная форма между кистеперыми рыбами и земноводными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588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5" name="Группа 43"/>
          <p:cNvGrpSpPr>
            <a:grpSpLocks/>
          </p:cNvGrpSpPr>
          <p:nvPr/>
        </p:nvGrpSpPr>
        <p:grpSpPr bwMode="auto">
          <a:xfrm>
            <a:off x="148112" y="457200"/>
            <a:ext cx="3962400" cy="6400800"/>
            <a:chOff x="3352800" y="1676400"/>
            <a:chExt cx="3048000" cy="5209092"/>
          </a:xfrm>
        </p:grpSpPr>
        <p:pic>
          <p:nvPicPr>
            <p:cNvPr id="28683" name="Picture 6" descr="C:\Documents and Settings\админ\Мои документы\Мои рисунки\Рисунок2.gif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2800" y="1676400"/>
              <a:ext cx="2971800" cy="5209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84" name="TextBox 30"/>
            <p:cNvSpPr txBox="1">
              <a:spLocks noChangeArrowheads="1"/>
            </p:cNvSpPr>
            <p:nvPr/>
          </p:nvSpPr>
          <p:spPr bwMode="auto">
            <a:xfrm>
              <a:off x="4114800" y="6237992"/>
              <a:ext cx="1028635" cy="325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000" b="1" dirty="0" err="1"/>
                <a:t>эогиппус</a:t>
              </a:r>
              <a:endParaRPr lang="ru-RU" altLang="ru-RU" sz="2000" b="1" dirty="0"/>
            </a:p>
          </p:txBody>
        </p:sp>
        <p:sp>
          <p:nvSpPr>
            <p:cNvPr id="28685" name="TextBox 32"/>
            <p:cNvSpPr txBox="1">
              <a:spLocks noChangeArrowheads="1"/>
            </p:cNvSpPr>
            <p:nvPr/>
          </p:nvSpPr>
          <p:spPr bwMode="auto">
            <a:xfrm>
              <a:off x="4071445" y="5348640"/>
              <a:ext cx="1156628" cy="300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b="1" dirty="0" err="1"/>
                <a:t>мезогиппус</a:t>
              </a:r>
              <a:endParaRPr lang="ru-RU" altLang="ru-RU" b="1" dirty="0"/>
            </a:p>
          </p:txBody>
        </p:sp>
        <p:sp>
          <p:nvSpPr>
            <p:cNvPr id="28686" name="TextBox 33"/>
            <p:cNvSpPr txBox="1">
              <a:spLocks noChangeArrowheads="1"/>
            </p:cNvSpPr>
            <p:nvPr/>
          </p:nvSpPr>
          <p:spPr bwMode="auto">
            <a:xfrm>
              <a:off x="4071445" y="4354592"/>
              <a:ext cx="1270812" cy="300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b="1" dirty="0" err="1"/>
                <a:t>мерикгиппус</a:t>
              </a:r>
              <a:endParaRPr lang="ru-RU" altLang="ru-RU" b="1" dirty="0"/>
            </a:p>
          </p:txBody>
        </p:sp>
        <p:sp>
          <p:nvSpPr>
            <p:cNvPr id="28687" name="TextBox 34"/>
            <p:cNvSpPr txBox="1">
              <a:spLocks noChangeArrowheads="1"/>
            </p:cNvSpPr>
            <p:nvPr/>
          </p:nvSpPr>
          <p:spPr bwMode="auto">
            <a:xfrm>
              <a:off x="4114800" y="3292393"/>
              <a:ext cx="1073026" cy="300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b="1" dirty="0"/>
                <a:t>гиппарион</a:t>
              </a:r>
            </a:p>
          </p:txBody>
        </p:sp>
        <p:sp>
          <p:nvSpPr>
            <p:cNvPr id="28688" name="TextBox 35"/>
            <p:cNvSpPr txBox="1">
              <a:spLocks noChangeArrowheads="1"/>
            </p:cNvSpPr>
            <p:nvPr/>
          </p:nvSpPr>
          <p:spPr bwMode="auto">
            <a:xfrm>
              <a:off x="4114800" y="1752600"/>
              <a:ext cx="1311158" cy="525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b="1" dirty="0"/>
                <a:t>современная</a:t>
              </a:r>
            </a:p>
            <a:p>
              <a:pPr eaLnBrk="1" hangingPunct="1"/>
              <a:r>
                <a:rPr lang="ru-RU" altLang="ru-RU" b="1" dirty="0"/>
                <a:t>лошадь</a:t>
              </a:r>
            </a:p>
          </p:txBody>
        </p:sp>
        <p:sp>
          <p:nvSpPr>
            <p:cNvPr id="28689" name="TextBox 36"/>
            <p:cNvSpPr txBox="1">
              <a:spLocks noChangeArrowheads="1"/>
            </p:cNvSpPr>
            <p:nvPr/>
          </p:nvSpPr>
          <p:spPr bwMode="auto">
            <a:xfrm>
              <a:off x="5715000" y="6427113"/>
              <a:ext cx="685800" cy="350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1100"/>
            </a:p>
            <a:p>
              <a:pPr eaLnBrk="1" hangingPunct="1"/>
              <a:r>
                <a:rPr lang="ru-RU" altLang="ru-RU" sz="1100"/>
                <a:t>высота</a:t>
              </a:r>
            </a:p>
          </p:txBody>
        </p:sp>
        <p:sp>
          <p:nvSpPr>
            <p:cNvPr id="28690" name="TextBox 38"/>
            <p:cNvSpPr txBox="1">
              <a:spLocks noChangeArrowheads="1"/>
            </p:cNvSpPr>
            <p:nvPr/>
          </p:nvSpPr>
          <p:spPr bwMode="auto">
            <a:xfrm>
              <a:off x="5791200" y="6400800"/>
              <a:ext cx="397298" cy="212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1100"/>
                <a:t>0,4 м</a:t>
              </a:r>
            </a:p>
          </p:txBody>
        </p:sp>
        <p:sp>
          <p:nvSpPr>
            <p:cNvPr id="28691" name="TextBox 39"/>
            <p:cNvSpPr txBox="1">
              <a:spLocks noChangeArrowheads="1"/>
            </p:cNvSpPr>
            <p:nvPr/>
          </p:nvSpPr>
          <p:spPr bwMode="auto">
            <a:xfrm>
              <a:off x="5867400" y="5791200"/>
              <a:ext cx="397298" cy="212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1100"/>
                <a:t>0,6 м</a:t>
              </a:r>
            </a:p>
          </p:txBody>
        </p:sp>
        <p:sp>
          <p:nvSpPr>
            <p:cNvPr id="28692" name="TextBox 40"/>
            <p:cNvSpPr txBox="1">
              <a:spLocks noChangeArrowheads="1"/>
            </p:cNvSpPr>
            <p:nvPr/>
          </p:nvSpPr>
          <p:spPr bwMode="auto">
            <a:xfrm>
              <a:off x="5867400" y="5181600"/>
              <a:ext cx="397298" cy="212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1100"/>
                <a:t>1,0 м</a:t>
              </a:r>
            </a:p>
          </p:txBody>
        </p:sp>
        <p:sp>
          <p:nvSpPr>
            <p:cNvPr id="28693" name="TextBox 41"/>
            <p:cNvSpPr txBox="1">
              <a:spLocks noChangeArrowheads="1"/>
            </p:cNvSpPr>
            <p:nvPr/>
          </p:nvSpPr>
          <p:spPr bwMode="auto">
            <a:xfrm>
              <a:off x="5867400" y="4114800"/>
              <a:ext cx="397298" cy="212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1100"/>
                <a:t>1,0 м</a:t>
              </a:r>
            </a:p>
          </p:txBody>
        </p:sp>
        <p:sp>
          <p:nvSpPr>
            <p:cNvPr id="28694" name="TextBox 42"/>
            <p:cNvSpPr txBox="1">
              <a:spLocks noChangeArrowheads="1"/>
            </p:cNvSpPr>
            <p:nvPr/>
          </p:nvSpPr>
          <p:spPr bwMode="auto">
            <a:xfrm>
              <a:off x="5867400" y="2971800"/>
              <a:ext cx="397298" cy="212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1100"/>
                <a:t>1,6 м</a:t>
              </a:r>
            </a:p>
          </p:txBody>
        </p:sp>
      </p:grpSp>
      <p:grpSp>
        <p:nvGrpSpPr>
          <p:cNvPr id="28676" name="Группа 45"/>
          <p:cNvGrpSpPr>
            <a:grpSpLocks/>
          </p:cNvGrpSpPr>
          <p:nvPr/>
        </p:nvGrpSpPr>
        <p:grpSpPr bwMode="auto">
          <a:xfrm>
            <a:off x="6177058" y="3537524"/>
            <a:ext cx="3678142" cy="3320476"/>
            <a:chOff x="74083" y="4275230"/>
            <a:chExt cx="3439554" cy="2671998"/>
          </a:xfrm>
        </p:grpSpPr>
        <p:pic>
          <p:nvPicPr>
            <p:cNvPr id="28681" name="Рисунок 7" descr="277px-Urpferd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83" y="4275230"/>
              <a:ext cx="3439554" cy="2582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82" name="TextBox 44"/>
            <p:cNvSpPr txBox="1">
              <a:spLocks noChangeArrowheads="1"/>
            </p:cNvSpPr>
            <p:nvPr/>
          </p:nvSpPr>
          <p:spPr bwMode="auto">
            <a:xfrm>
              <a:off x="106537" y="6674792"/>
              <a:ext cx="2638519" cy="272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1600" b="1" dirty="0"/>
                <a:t>Предшественник лошади 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4464579" y="663582"/>
            <a:ext cx="6281207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defRPr/>
            </a:pPr>
            <a:r>
              <a:rPr lang="ru-RU" sz="2800" b="1" spc="150" dirty="0" smtClean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Филогенетический ряд лошади</a:t>
            </a:r>
            <a:endParaRPr lang="ru-RU" sz="2800" b="1" spc="150" dirty="0">
              <a:ln w="11430"/>
              <a:solidFill>
                <a:schemeClr val="accent6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79" name="TextBox 22"/>
          <p:cNvSpPr txBox="1">
            <a:spLocks noChangeArrowheads="1"/>
          </p:cNvSpPr>
          <p:nvPr/>
        </p:nvSpPr>
        <p:spPr bwMode="auto">
          <a:xfrm>
            <a:off x="4110512" y="1248357"/>
            <a:ext cx="7815787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 dirty="0" smtClean="0"/>
              <a:t>Эволюция </a:t>
            </a:r>
            <a:r>
              <a:rPr lang="ru-RU" altLang="ru-RU" sz="2400" b="1" dirty="0"/>
              <a:t>лошадей хорошо документирована ископаемыми, которые свидетельствуют о том, как небольшое, размером с собаку, лесное животное </a:t>
            </a:r>
            <a:r>
              <a:rPr lang="ru-RU" altLang="ru-RU" sz="2400" b="1" dirty="0" err="1"/>
              <a:t>эогиппус</a:t>
            </a:r>
            <a:r>
              <a:rPr lang="ru-RU" altLang="ru-RU" sz="2400" b="1" dirty="0"/>
              <a:t>, обладавшее пальцами вместо копыт, за </a:t>
            </a:r>
            <a:r>
              <a:rPr lang="ru-RU" altLang="ru-RU" sz="2400" b="1" dirty="0" smtClean="0"/>
              <a:t>50 миллионов </a:t>
            </a:r>
            <a:r>
              <a:rPr lang="ru-RU" altLang="ru-RU" sz="2400" b="1" dirty="0"/>
              <a:t>лет</a:t>
            </a:r>
            <a:r>
              <a:rPr lang="en-US" altLang="ru-RU" sz="2400" b="1" dirty="0"/>
              <a:t> </a:t>
            </a:r>
            <a:r>
              <a:rPr lang="ru-RU" altLang="ru-RU" sz="2400" b="1" dirty="0" smtClean="0"/>
              <a:t>превратилось</a:t>
            </a:r>
            <a:r>
              <a:rPr lang="en-US" altLang="ru-RU" sz="2400" b="1" dirty="0" smtClean="0"/>
              <a:t> </a:t>
            </a:r>
            <a:r>
              <a:rPr lang="ru-RU" altLang="ru-RU" sz="2400" b="1" dirty="0" smtClean="0"/>
              <a:t>в </a:t>
            </a:r>
            <a:r>
              <a:rPr lang="ru-RU" altLang="ru-RU" sz="2400" b="1" dirty="0"/>
              <a:t>крупных </a:t>
            </a:r>
            <a:r>
              <a:rPr lang="ru-RU" altLang="ru-RU" sz="2400" b="1" dirty="0" smtClean="0"/>
              <a:t>копытных </a:t>
            </a:r>
            <a:r>
              <a:rPr lang="ru-RU" altLang="ru-RU" sz="2400" b="1" dirty="0"/>
              <a:t>обитателей </a:t>
            </a:r>
            <a:r>
              <a:rPr lang="ru-RU" altLang="ru-RU" sz="2400" b="1" dirty="0" smtClean="0"/>
              <a:t>открытых </a:t>
            </a:r>
            <a:r>
              <a:rPr lang="ru-RU" altLang="ru-RU" sz="2400" b="1" dirty="0"/>
              <a:t>пространств.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218972" y="114485"/>
            <a:ext cx="8393003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defRPr/>
            </a:pPr>
            <a:r>
              <a:rPr lang="ru-RU" sz="3200" b="1" spc="150" dirty="0" smtClean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Палеонтологические доказательства</a:t>
            </a:r>
            <a:endParaRPr lang="ru-RU" sz="3200" b="1" spc="150" dirty="0">
              <a:ln w="11430"/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022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176" y="3674533"/>
            <a:ext cx="2105764" cy="2701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Картинки по запросу Phylogenetic series of cetaceans 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176" y="1090614"/>
            <a:ext cx="7596716" cy="5697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evoluti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470654"/>
            <a:ext cx="5169900" cy="2923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465513" y="377374"/>
            <a:ext cx="5757602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defRPr/>
            </a:pPr>
            <a:r>
              <a:rPr lang="ru-RU" sz="3200" b="1" spc="150" dirty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Филогенетические </a:t>
            </a:r>
            <a:r>
              <a:rPr lang="ru-RU" sz="3200" b="1" spc="150" dirty="0" smtClean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ряды:</a:t>
            </a:r>
            <a:endParaRPr lang="ru-RU" sz="3200" b="1" spc="150" dirty="0">
              <a:ln w="11430"/>
              <a:solidFill>
                <a:schemeClr val="accent6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2940" y="1219200"/>
            <a:ext cx="77537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Китообразных                                 Человека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258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Box 67"/>
          <p:cNvSpPr txBox="1"/>
          <p:nvPr/>
        </p:nvSpPr>
        <p:spPr>
          <a:xfrm>
            <a:off x="718457" y="1583872"/>
            <a:ext cx="1108710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Распространение животных и растений по 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поверхности Земли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отражает процесс эволюции. </a:t>
            </a:r>
          </a:p>
          <a:p>
            <a:pPr algn="ctr">
              <a:defRPr/>
            </a:pP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Уоллес разделил поверхность земли на 6 зоогеографических зон: </a:t>
            </a:r>
            <a:endParaRPr lang="ru-RU" sz="2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Голарктическая зона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(Северная Америка)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Эфиопская</a:t>
            </a:r>
            <a:r>
              <a:rPr lang="ru-RU" sz="28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(Центральная и Южная Африка)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Австралийская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(Австралия, Тасмания, Новая Зеландия)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Индо-Малайская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(Индия)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Неотропическая</a:t>
            </a:r>
            <a:r>
              <a:rPr lang="ru-RU" sz="28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(Южная и Центральная Америка).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26087" y="206460"/>
            <a:ext cx="6038320" cy="107721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3200" b="1" spc="150" dirty="0" smtClean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Биогеографические </a:t>
            </a:r>
          </a:p>
          <a:p>
            <a:pPr algn="ctr">
              <a:defRPr/>
            </a:pPr>
            <a:r>
              <a:rPr lang="ru-RU" sz="3200" b="1" spc="150" dirty="0" smtClean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доказательства эволюции</a:t>
            </a:r>
            <a:endParaRPr lang="ru-RU" sz="3200" b="1" spc="150" dirty="0">
              <a:ln w="11430"/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114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65" descr="Рисунок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5693" y="1605890"/>
            <a:ext cx="7207905" cy="497452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5"/>
          <p:cNvSpPr>
            <a:spLocks noChangeArrowheads="1"/>
          </p:cNvSpPr>
          <p:nvPr/>
        </p:nvSpPr>
        <p:spPr bwMode="auto">
          <a:xfrm>
            <a:off x="183395" y="1461662"/>
            <a:ext cx="4395231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 dirty="0">
                <a:solidFill>
                  <a:srgbClr val="FFC000"/>
                </a:solidFill>
              </a:rPr>
              <a:t>   </a:t>
            </a:r>
            <a:r>
              <a:rPr lang="ru-RU" altLang="ru-RU" sz="2400" b="1" dirty="0" smtClean="0">
                <a:solidFill>
                  <a:srgbClr val="FFC000"/>
                </a:solidFill>
              </a:rPr>
              <a:t>   </a:t>
            </a:r>
            <a:r>
              <a:rPr lang="ru-RU" altLang="ru-RU" sz="2800" b="1" dirty="0" smtClean="0"/>
              <a:t>Чем </a:t>
            </a:r>
            <a:r>
              <a:rPr lang="ru-RU" altLang="ru-RU" sz="2800" b="1" dirty="0"/>
              <a:t>теснее связь континентов, тем больше родственных видов на них обитает, чем древнее изоляция, тем больше различий между животными и растениями. Наиболее своеобразна фауна</a:t>
            </a:r>
            <a:r>
              <a:rPr lang="en-US" altLang="ru-RU" sz="2800" b="1" dirty="0"/>
              <a:t> </a:t>
            </a:r>
            <a:r>
              <a:rPr lang="ru-RU" altLang="ru-RU" sz="2800" b="1" dirty="0"/>
              <a:t>Австралийской зоны.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26087" y="206460"/>
            <a:ext cx="6038320" cy="107721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3200" b="1" spc="150" dirty="0" smtClean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Биогеографические </a:t>
            </a:r>
          </a:p>
          <a:p>
            <a:pPr algn="ctr">
              <a:defRPr/>
            </a:pPr>
            <a:r>
              <a:rPr lang="ru-RU" sz="3200" b="1" spc="150" dirty="0" smtClean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доказательства эволюции</a:t>
            </a:r>
            <a:endParaRPr lang="ru-RU" sz="3200" b="1" spc="150" dirty="0">
              <a:ln w="11430"/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473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42432" y="263385"/>
            <a:ext cx="7045377" cy="107721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3200" b="1" spc="150" dirty="0" smtClean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Молекулярно-генетические </a:t>
            </a:r>
          </a:p>
          <a:p>
            <a:pPr algn="ctr">
              <a:defRPr/>
            </a:pPr>
            <a:r>
              <a:rPr lang="ru-RU" sz="3200" b="1" spc="150" dirty="0" smtClean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доказательства эволюции</a:t>
            </a:r>
            <a:endParaRPr lang="ru-RU" sz="3200" b="1" spc="150" dirty="0">
              <a:ln w="11430"/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677286" y="263385"/>
            <a:ext cx="3792052" cy="5300133"/>
            <a:chOff x="576748" y="945396"/>
            <a:chExt cx="4270128" cy="5912604"/>
          </a:xfrm>
        </p:grpSpPr>
        <p:pic>
          <p:nvPicPr>
            <p:cNvPr id="3" name="Рисунок 2" descr="hromosomi.gif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76748" y="945396"/>
              <a:ext cx="4270128" cy="59126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63500"/>
            </a:effectLst>
          </p:spPr>
        </p:pic>
        <p:sp>
          <p:nvSpPr>
            <p:cNvPr id="4" name="Овал 3"/>
            <p:cNvSpPr/>
            <p:nvPr/>
          </p:nvSpPr>
          <p:spPr>
            <a:xfrm>
              <a:off x="1045058" y="954107"/>
              <a:ext cx="641350" cy="2703494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5" name="Прямая со стрелкой 4"/>
            <p:cNvCxnSpPr/>
            <p:nvPr/>
          </p:nvCxnSpPr>
          <p:spPr>
            <a:xfrm>
              <a:off x="1870015" y="945396"/>
              <a:ext cx="1065607" cy="79041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 стрелкой 5"/>
            <p:cNvCxnSpPr/>
            <p:nvPr/>
          </p:nvCxnSpPr>
          <p:spPr>
            <a:xfrm flipH="1">
              <a:off x="3111660" y="1008351"/>
              <a:ext cx="1005778" cy="727459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Прямоугольник 6"/>
          <p:cNvSpPr/>
          <p:nvPr/>
        </p:nvSpPr>
        <p:spPr>
          <a:xfrm>
            <a:off x="5317120" y="1372080"/>
            <a:ext cx="6096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Все живые организмы состоят из клеток, имеют универсальный генетический код , единые механизмы хранения, реализации и передачи генетической информации. </a:t>
            </a:r>
            <a:endParaRPr lang="ru-RU" altLang="ru-R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alt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 человеческая 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хромосома – продукт слияния двух обезьяньих и поперечная </a:t>
            </a:r>
            <a:r>
              <a:rPr lang="ru-RU" alt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исчерченность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всех хромосом у обоих видов очень близка. Такие ничтожные различия в структуре кариотипа обычно характеризуют чрезвычайно близкие виды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75462" y="5563518"/>
            <a:ext cx="44669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Сравнение хромосомных наборов </a:t>
            </a:r>
          </a:p>
          <a:p>
            <a:pPr algn="ctr">
              <a:defRPr/>
            </a:pPr>
            <a:r>
              <a:rPr lang="ru-RU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человека (слева) и шимпанзе (справа)</a:t>
            </a:r>
          </a:p>
        </p:txBody>
      </p:sp>
    </p:spTree>
    <p:extLst>
      <p:ext uri="{BB962C8B-B14F-4D97-AF65-F5344CB8AC3E}">
        <p14:creationId xmlns:p14="http://schemas.microsoft.com/office/powerpoint/2010/main" xmlns="" val="374077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TextBox 7"/>
          <p:cNvSpPr txBox="1">
            <a:spLocks noChangeArrowheads="1"/>
          </p:cNvSpPr>
          <p:nvPr/>
        </p:nvSpPr>
        <p:spPr bwMode="auto">
          <a:xfrm>
            <a:off x="1224367" y="1054503"/>
            <a:ext cx="10538846" cy="5693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Главная </a:t>
            </a:r>
            <a:r>
              <a:rPr lang="ru-RU" alt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заслуга </a:t>
            </a:r>
            <a:r>
              <a:rPr lang="ru-RU" altLang="ru-RU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Ч. Дарвина </a:t>
            </a:r>
            <a:r>
              <a:rPr lang="ru-RU" alt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в том, что он раскрыл движущие силы эволюции. Он материалистически объяснил возникновение и относительный характер приспособленности действием только естественных законов, без вмешательства сверхъестественных сил. </a:t>
            </a:r>
            <a:endParaRPr lang="ru-RU" altLang="ru-RU" sz="2800" b="1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pPr eaLnBrk="1" hangingPunct="1"/>
            <a:endParaRPr lang="ru-RU" altLang="ru-RU" sz="28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pPr eaLnBrk="1" hangingPunct="1"/>
            <a:r>
              <a:rPr lang="ru-RU" altLang="ru-RU" sz="2800" b="1" dirty="0" smtClean="0"/>
              <a:t>    Учение </a:t>
            </a:r>
            <a:r>
              <a:rPr lang="ru-RU" altLang="ru-RU" sz="2800" b="1" dirty="0"/>
              <a:t>Дарвина в корне подрывало метафизические представления о постоянстве видов и сотворении их богом</a:t>
            </a:r>
            <a:r>
              <a:rPr lang="ru-RU" altLang="ru-RU" sz="2800" b="1" dirty="0" smtClean="0"/>
              <a:t>.</a:t>
            </a:r>
          </a:p>
          <a:p>
            <a:pPr eaLnBrk="1" hangingPunct="1"/>
            <a:endParaRPr lang="ru-RU" altLang="ru-RU" sz="2800" b="1" dirty="0"/>
          </a:p>
          <a:p>
            <a:pPr eaLnBrk="1" hangingPunct="1"/>
            <a:r>
              <a:rPr lang="ru-RU" altLang="ru-RU" sz="2800" b="1" dirty="0"/>
              <a:t> </a:t>
            </a:r>
            <a:r>
              <a:rPr lang="ru-RU" altLang="ru-RU" sz="2800" b="1" dirty="0" smtClean="0"/>
              <a:t>  Моделью </a:t>
            </a:r>
            <a:r>
              <a:rPr lang="ru-RU" altLang="ru-RU" sz="2800" b="1" dirty="0"/>
              <a:t>процессов происходящих в природе, послужила для Дарвина практика сельского хозяйства </a:t>
            </a:r>
            <a:endParaRPr lang="ru-RU" altLang="ru-RU" sz="2800" b="1" dirty="0" smtClean="0"/>
          </a:p>
          <a:p>
            <a:pPr eaLnBrk="1" hangingPunct="1"/>
            <a:r>
              <a:rPr lang="ru-RU" altLang="ru-RU" sz="2800" b="1" dirty="0" smtClean="0"/>
              <a:t>в </a:t>
            </a:r>
            <a:r>
              <a:rPr lang="ru-RU" altLang="ru-RU" sz="2800" b="1" dirty="0"/>
              <a:t>Англии.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05475" y="308722"/>
            <a:ext cx="8395766" cy="5847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3200" b="1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Создание эволюционной теории</a:t>
            </a:r>
          </a:p>
        </p:txBody>
      </p:sp>
    </p:spTree>
    <p:extLst>
      <p:ext uri="{BB962C8B-B14F-4D97-AF65-F5344CB8AC3E}">
        <p14:creationId xmlns:p14="http://schemas.microsoft.com/office/powerpoint/2010/main" xmlns="" val="4130940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48575" y="178626"/>
            <a:ext cx="8990282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altLang="ru-RU" sz="3200" b="1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Движущие силы эволюции сортов и пород</a:t>
            </a:r>
          </a:p>
        </p:txBody>
      </p:sp>
      <p:grpSp>
        <p:nvGrpSpPr>
          <p:cNvPr id="18" name="Группа 17"/>
          <p:cNvGrpSpPr/>
          <p:nvPr/>
        </p:nvGrpSpPr>
        <p:grpSpPr>
          <a:xfrm>
            <a:off x="589215" y="784742"/>
            <a:ext cx="11521770" cy="4727346"/>
            <a:chOff x="589215" y="784742"/>
            <a:chExt cx="11521770" cy="4727346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589215" y="1110883"/>
              <a:ext cx="11521770" cy="44012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ru-RU" altLang="ru-RU" sz="2800" b="1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Изменчивость</a:t>
              </a:r>
              <a:r>
                <a:rPr lang="ru-RU" altLang="ru-RU" sz="2800" b="1" dirty="0" smtClean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                                Искусственный отбор</a:t>
              </a:r>
            </a:p>
            <a:p>
              <a:r>
                <a:rPr lang="ru-RU" altLang="ru-RU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–</a:t>
              </a:r>
              <a:r>
                <a:rPr lang="en-US" altLang="ru-RU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altLang="ru-RU" sz="2800" b="1" dirty="0" smtClean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неопределенная</a:t>
              </a:r>
              <a:endParaRPr lang="ru-RU" alt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ru-RU" altLang="ru-RU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(</a:t>
              </a:r>
              <a:r>
                <a:rPr lang="ru-RU" altLang="ru-RU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генотипическая</a:t>
              </a:r>
              <a:r>
                <a:rPr lang="ru-RU" altLang="ru-RU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);          </a:t>
              </a:r>
              <a:r>
                <a:rPr lang="ru-RU" altLang="ru-RU" sz="2800" b="1" dirty="0" smtClean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Сознательный </a:t>
              </a:r>
              <a:r>
                <a:rPr lang="ru-RU" altLang="ru-RU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   </a:t>
              </a:r>
              <a:r>
                <a:rPr lang="ru-RU" altLang="ru-RU" sz="2800" b="1" dirty="0" smtClean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Бессознательный</a:t>
              </a:r>
            </a:p>
            <a:p>
              <a:r>
                <a:rPr lang="ru-RU" altLang="ru-RU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– </a:t>
              </a:r>
              <a:r>
                <a:rPr lang="ru-RU" altLang="ru-RU" sz="2800" b="1" dirty="0" smtClean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определенная     </a:t>
              </a:r>
              <a:r>
                <a:rPr lang="ru-RU" altLang="ru-RU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      – </a:t>
              </a:r>
              <a:r>
                <a:rPr lang="ru-RU" altLang="ru-RU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проводится </a:t>
              </a:r>
              <a:r>
                <a:rPr lang="ru-RU" altLang="ru-RU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в         </a:t>
              </a:r>
              <a:r>
                <a:rPr lang="ru-RU" altLang="ru-RU" sz="2800" b="1" dirty="0"/>
                <a:t>– </a:t>
              </a:r>
              <a:r>
                <a:rPr lang="ru-RU" altLang="ru-RU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человек не </a:t>
              </a:r>
            </a:p>
            <a:p>
              <a:r>
                <a:rPr lang="ru-RU" altLang="ru-RU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</a:t>
              </a:r>
              <a:r>
                <a:rPr lang="ru-RU" altLang="ru-RU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ru-RU" altLang="ru-RU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модификационная</a:t>
              </a:r>
              <a:r>
                <a:rPr lang="ru-RU" altLang="ru-RU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);       соответствии </a:t>
              </a:r>
              <a:r>
                <a:rPr lang="ru-RU" altLang="ru-RU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с </a:t>
              </a:r>
              <a:r>
                <a:rPr lang="ru-RU" altLang="ru-RU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</a:t>
              </a:r>
              <a:r>
                <a:rPr lang="ru-RU" altLang="ru-RU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ставит </a:t>
              </a:r>
              <a:r>
                <a:rPr lang="ru-RU" altLang="ru-RU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перед</a:t>
              </a:r>
              <a:endPara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ru-RU" altLang="ru-RU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– </a:t>
              </a:r>
              <a:r>
                <a:rPr lang="ru-RU" altLang="ru-RU" sz="2800" b="1" dirty="0" smtClean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соотносительная  </a:t>
              </a:r>
              <a:r>
                <a:rPr lang="ru-RU" altLang="ru-RU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      поставленной        собой </a:t>
              </a:r>
              <a:r>
                <a:rPr lang="ru-RU" altLang="ru-RU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цели, а </a:t>
              </a:r>
            </a:p>
            <a:p>
              <a:r>
                <a:rPr lang="ru-RU" altLang="ru-RU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</a:t>
              </a:r>
              <a:r>
                <a:rPr lang="ru-RU" altLang="ru-RU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(коррелятивная</a:t>
              </a:r>
              <a:r>
                <a:rPr lang="ru-RU" altLang="ru-RU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               целью</a:t>
              </a:r>
              <a:r>
                <a:rPr lang="ru-RU" altLang="ru-RU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ru-RU" altLang="ru-RU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              просто </a:t>
              </a:r>
              <a:r>
                <a:rPr lang="ru-RU" altLang="ru-RU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устраняет</a:t>
              </a:r>
              <a:r>
                <a:rPr lang="ru-RU" altLang="ru-RU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                         </a:t>
              </a:r>
              <a:endPara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ru-RU" altLang="ru-RU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                                           намеченной           менее </a:t>
              </a:r>
              <a:r>
                <a:rPr lang="ru-RU" altLang="ru-RU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ценные </a:t>
              </a:r>
            </a:p>
            <a:p>
              <a:r>
                <a:rPr lang="ru-RU" altLang="ru-RU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                                               </a:t>
              </a:r>
              <a:r>
                <a:rPr lang="ru-RU" altLang="ru-RU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селекционером     особи </a:t>
              </a:r>
              <a:r>
                <a:rPr lang="ru-RU" altLang="ru-RU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и </a:t>
              </a:r>
              <a:r>
                <a:rPr lang="ru-RU" altLang="ru-RU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оставляет</a:t>
              </a:r>
            </a:p>
            <a:p>
              <a:r>
                <a:rPr lang="ru-RU" altLang="ru-RU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altLang="ru-RU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                                                                            на </a:t>
              </a:r>
              <a:r>
                <a:rPr lang="ru-RU" altLang="ru-RU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племя </a:t>
              </a:r>
              <a:r>
                <a:rPr lang="ru-RU" altLang="ru-RU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лучшие</a:t>
              </a:r>
            </a:p>
          </p:txBody>
        </p:sp>
        <p:grpSp>
          <p:nvGrpSpPr>
            <p:cNvPr id="10" name="Группа 9"/>
            <p:cNvGrpSpPr/>
            <p:nvPr/>
          </p:nvGrpSpPr>
          <p:grpSpPr>
            <a:xfrm>
              <a:off x="2648108" y="784742"/>
              <a:ext cx="7191213" cy="511445"/>
              <a:chOff x="2517412" y="1518833"/>
              <a:chExt cx="7191213" cy="511445"/>
            </a:xfrm>
          </p:grpSpPr>
          <p:cxnSp>
            <p:nvCxnSpPr>
              <p:cNvPr id="5" name="Прямая соединительная линия 4"/>
              <p:cNvCxnSpPr/>
              <p:nvPr/>
            </p:nvCxnSpPr>
            <p:spPr>
              <a:xfrm>
                <a:off x="2517412" y="1518833"/>
                <a:ext cx="719121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Прямая со стрелкой 6"/>
              <p:cNvCxnSpPr/>
              <p:nvPr/>
            </p:nvCxnSpPr>
            <p:spPr>
              <a:xfrm>
                <a:off x="2526224" y="1518834"/>
                <a:ext cx="0" cy="449451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Прямая со стрелкой 8"/>
              <p:cNvCxnSpPr/>
              <p:nvPr/>
            </p:nvCxnSpPr>
            <p:spPr>
              <a:xfrm>
                <a:off x="9708625" y="1518833"/>
                <a:ext cx="0" cy="511445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Группа 16"/>
            <p:cNvGrpSpPr/>
            <p:nvPr/>
          </p:nvGrpSpPr>
          <p:grpSpPr>
            <a:xfrm>
              <a:off x="6569813" y="1575330"/>
              <a:ext cx="4169044" cy="433953"/>
              <a:chOff x="6569813" y="1921789"/>
              <a:chExt cx="4169044" cy="433953"/>
            </a:xfrm>
          </p:grpSpPr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6569813" y="1921789"/>
                <a:ext cx="416904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 стрелкой 13"/>
              <p:cNvCxnSpPr/>
              <p:nvPr/>
            </p:nvCxnSpPr>
            <p:spPr>
              <a:xfrm>
                <a:off x="6569813" y="1921789"/>
                <a:ext cx="0" cy="433953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 стрелкой 14"/>
              <p:cNvCxnSpPr/>
              <p:nvPr/>
            </p:nvCxnSpPr>
            <p:spPr>
              <a:xfrm>
                <a:off x="10721890" y="1921789"/>
                <a:ext cx="0" cy="433953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" name="TextBox 18"/>
          <p:cNvSpPr txBox="1"/>
          <p:nvPr/>
        </p:nvSpPr>
        <p:spPr>
          <a:xfrm>
            <a:off x="342152" y="5402974"/>
            <a:ext cx="118031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Отбор производимый </a:t>
            </a:r>
            <a:r>
              <a:rPr lang="ru-RU" altLang="ru-RU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человеком </a:t>
            </a:r>
            <a:r>
              <a:rPr lang="ru-RU" alt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называется искусственным.</a:t>
            </a:r>
          </a:p>
          <a:p>
            <a:pPr algn="ctr"/>
            <a:r>
              <a:rPr lang="ru-RU" alt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Искусственный отбор – направленное </a:t>
            </a:r>
            <a:r>
              <a:rPr lang="ru-RU" altLang="ru-RU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накопление </a:t>
            </a:r>
            <a:r>
              <a:rPr lang="ru-RU" alt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признаков </a:t>
            </a:r>
            <a:endParaRPr lang="ru-RU" altLang="ru-RU" sz="2800" b="1" dirty="0" smtClean="0">
              <a:solidFill>
                <a:schemeClr val="accent6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altLang="ru-RU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alt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пользу человека.</a:t>
            </a:r>
          </a:p>
        </p:txBody>
      </p:sp>
    </p:spTree>
    <p:extLst>
      <p:ext uri="{BB962C8B-B14F-4D97-AF65-F5344CB8AC3E}">
        <p14:creationId xmlns:p14="http://schemas.microsoft.com/office/powerpoint/2010/main" xmlns="" val="192633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Рисунок 13" descr="Рисунок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1588" y="557213"/>
            <a:ext cx="2570162" cy="356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843" name="Группа 45"/>
          <p:cNvGrpSpPr>
            <a:grpSpLocks/>
          </p:cNvGrpSpPr>
          <p:nvPr/>
        </p:nvGrpSpPr>
        <p:grpSpPr bwMode="auto">
          <a:xfrm>
            <a:off x="7759703" y="3867150"/>
            <a:ext cx="2053575" cy="2872156"/>
            <a:chOff x="6745796" y="384048"/>
            <a:chExt cx="2386288" cy="3351721"/>
          </a:xfrm>
        </p:grpSpPr>
        <p:pic>
          <p:nvPicPr>
            <p:cNvPr id="35873" name="Рисунок 51" descr="brussels_sprouts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227" t="4266" r="34715" b="10800"/>
            <a:stretch>
              <a:fillRect/>
            </a:stretch>
          </p:blipFill>
          <p:spPr bwMode="auto">
            <a:xfrm>
              <a:off x="6919129" y="384048"/>
              <a:ext cx="1530181" cy="2935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74" name="Прямоугольник 15"/>
            <p:cNvSpPr>
              <a:spLocks noChangeArrowheads="1"/>
            </p:cNvSpPr>
            <p:nvPr/>
          </p:nvSpPr>
          <p:spPr bwMode="auto">
            <a:xfrm>
              <a:off x="6745796" y="3268852"/>
              <a:ext cx="2386288" cy="466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000" b="1" dirty="0"/>
                <a:t>Брюссельская</a:t>
              </a:r>
            </a:p>
          </p:txBody>
        </p:sp>
      </p:grpSp>
      <p:grpSp>
        <p:nvGrpSpPr>
          <p:cNvPr id="35844" name="Группа 41"/>
          <p:cNvGrpSpPr>
            <a:grpSpLocks/>
          </p:cNvGrpSpPr>
          <p:nvPr/>
        </p:nvGrpSpPr>
        <p:grpSpPr bwMode="auto">
          <a:xfrm>
            <a:off x="9444720" y="622655"/>
            <a:ext cx="1658929" cy="1696020"/>
            <a:chOff x="1069848" y="458449"/>
            <a:chExt cx="1658697" cy="1695371"/>
          </a:xfrm>
        </p:grpSpPr>
        <p:pic>
          <p:nvPicPr>
            <p:cNvPr id="35871" name="Рисунок 29" descr="cabbage.gi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9848" y="458449"/>
              <a:ext cx="1361885" cy="1356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72" name="Прямоугольник 3"/>
            <p:cNvSpPr>
              <a:spLocks noChangeArrowheads="1"/>
            </p:cNvSpPr>
            <p:nvPr/>
          </p:nvSpPr>
          <p:spPr bwMode="auto">
            <a:xfrm>
              <a:off x="1181799" y="1753863"/>
              <a:ext cx="1546746" cy="399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000" b="1" dirty="0">
                  <a:cs typeface="Arial" panose="020B0604020202020204" pitchFamily="34" charset="0"/>
                </a:rPr>
                <a:t>Савойская</a:t>
              </a:r>
            </a:p>
          </p:txBody>
        </p:sp>
      </p:grpSp>
      <p:cxnSp>
        <p:nvCxnSpPr>
          <p:cNvPr id="26" name="Прямая со стрелкой 25"/>
          <p:cNvCxnSpPr/>
          <p:nvPr/>
        </p:nvCxnSpPr>
        <p:spPr>
          <a:xfrm rot="10800000">
            <a:off x="2902061" y="3091932"/>
            <a:ext cx="776288" cy="1587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0800000">
            <a:off x="3010187" y="1487898"/>
            <a:ext cx="817563" cy="433387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2827450" y="4268298"/>
            <a:ext cx="1003300" cy="596871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V="1">
            <a:off x="8282669" y="1600556"/>
            <a:ext cx="768350" cy="384175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35859" idx="3"/>
          </p:cNvCxnSpPr>
          <p:nvPr/>
        </p:nvCxnSpPr>
        <p:spPr>
          <a:xfrm>
            <a:off x="7912449" y="4194205"/>
            <a:ext cx="267940" cy="606395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rot="5400000">
            <a:off x="5999957" y="4548982"/>
            <a:ext cx="393700" cy="1587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851" name="Группа 42"/>
          <p:cNvGrpSpPr>
            <a:grpSpLocks/>
          </p:cNvGrpSpPr>
          <p:nvPr/>
        </p:nvGrpSpPr>
        <p:grpSpPr bwMode="auto">
          <a:xfrm>
            <a:off x="9514053" y="2808692"/>
            <a:ext cx="1781085" cy="1971638"/>
            <a:chOff x="390744" y="2350008"/>
            <a:chExt cx="1779655" cy="1971122"/>
          </a:xfrm>
        </p:grpSpPr>
        <p:sp>
          <p:nvSpPr>
            <p:cNvPr id="35869" name="Прямоугольник 4"/>
            <p:cNvSpPr>
              <a:spLocks noChangeArrowheads="1"/>
            </p:cNvSpPr>
            <p:nvPr/>
          </p:nvSpPr>
          <p:spPr bwMode="auto">
            <a:xfrm>
              <a:off x="742950" y="3921125"/>
              <a:ext cx="1427449" cy="400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000" b="1" dirty="0">
                  <a:cs typeface="Arial" panose="020B0604020202020204" pitchFamily="34" charset="0"/>
                </a:rPr>
                <a:t>Кольраби</a:t>
              </a:r>
            </a:p>
          </p:txBody>
        </p:sp>
        <p:pic>
          <p:nvPicPr>
            <p:cNvPr id="35870" name="Рисунок 27" descr="Рисунок1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568" t="12267" r="24033" b="13068"/>
            <a:stretch>
              <a:fillRect/>
            </a:stretch>
          </p:blipFill>
          <p:spPr bwMode="auto">
            <a:xfrm>
              <a:off x="390744" y="2350008"/>
              <a:ext cx="1538639" cy="1625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5852" name="Группа 43"/>
          <p:cNvGrpSpPr>
            <a:grpSpLocks/>
          </p:cNvGrpSpPr>
          <p:nvPr/>
        </p:nvGrpSpPr>
        <p:grpSpPr bwMode="auto">
          <a:xfrm>
            <a:off x="1816101" y="4691063"/>
            <a:ext cx="1833563" cy="1657214"/>
            <a:chOff x="292608" y="4690872"/>
            <a:chExt cx="1833211" cy="1656348"/>
          </a:xfrm>
        </p:grpSpPr>
        <p:sp>
          <p:nvSpPr>
            <p:cNvPr id="35867" name="Прямоугольник 5"/>
            <p:cNvSpPr>
              <a:spLocks noChangeArrowheads="1"/>
            </p:cNvSpPr>
            <p:nvPr/>
          </p:nvSpPr>
          <p:spPr bwMode="auto">
            <a:xfrm>
              <a:off x="655219" y="5978081"/>
              <a:ext cx="1197919" cy="369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b="1" dirty="0">
                  <a:cs typeface="Arial" panose="020B0604020202020204" pitchFamily="34" charset="0"/>
                </a:rPr>
                <a:t>Цветная </a:t>
              </a:r>
            </a:p>
          </p:txBody>
        </p:sp>
        <p:pic>
          <p:nvPicPr>
            <p:cNvPr id="35868" name="Рисунок 31" descr="Рисунок2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608" y="4690872"/>
              <a:ext cx="1833211" cy="1362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5853" name="Группа 48"/>
          <p:cNvGrpSpPr>
            <a:grpSpLocks/>
          </p:cNvGrpSpPr>
          <p:nvPr/>
        </p:nvGrpSpPr>
        <p:grpSpPr bwMode="auto">
          <a:xfrm>
            <a:off x="951311" y="2387082"/>
            <a:ext cx="2337307" cy="1827145"/>
            <a:chOff x="353941" y="2313766"/>
            <a:chExt cx="2336797" cy="1826787"/>
          </a:xfrm>
        </p:grpSpPr>
        <p:sp>
          <p:nvSpPr>
            <p:cNvPr id="35865" name="TextBox 13"/>
            <p:cNvSpPr txBox="1">
              <a:spLocks noChangeArrowheads="1"/>
            </p:cNvSpPr>
            <p:nvPr/>
          </p:nvSpPr>
          <p:spPr bwMode="auto">
            <a:xfrm>
              <a:off x="353941" y="3740521"/>
              <a:ext cx="2336797" cy="400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000" b="1" dirty="0">
                  <a:cs typeface="Arial" panose="020B0604020202020204" pitchFamily="34" charset="0"/>
                </a:rPr>
                <a:t>Краснокочанная </a:t>
              </a:r>
            </a:p>
          </p:txBody>
        </p:sp>
        <p:pic>
          <p:nvPicPr>
            <p:cNvPr id="35866" name="Рисунок 32" descr="Рисунок3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340" y="2313766"/>
              <a:ext cx="1457005" cy="1526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5854" name="Группа 44"/>
          <p:cNvGrpSpPr>
            <a:grpSpLocks/>
          </p:cNvGrpSpPr>
          <p:nvPr/>
        </p:nvGrpSpPr>
        <p:grpSpPr bwMode="auto">
          <a:xfrm>
            <a:off x="3739611" y="4694239"/>
            <a:ext cx="1634077" cy="1918172"/>
            <a:chOff x="2215246" y="4694091"/>
            <a:chExt cx="1634378" cy="1917560"/>
          </a:xfrm>
        </p:grpSpPr>
        <p:sp>
          <p:nvSpPr>
            <p:cNvPr id="35863" name="Прямоугольник 12"/>
            <p:cNvSpPr>
              <a:spLocks noChangeArrowheads="1"/>
            </p:cNvSpPr>
            <p:nvPr/>
          </p:nvSpPr>
          <p:spPr bwMode="auto">
            <a:xfrm>
              <a:off x="2215246" y="6211669"/>
              <a:ext cx="1634378" cy="399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000" b="1" dirty="0">
                  <a:cs typeface="Arial" panose="020B0604020202020204" pitchFamily="34" charset="0"/>
                </a:rPr>
                <a:t>Пекинская</a:t>
              </a:r>
            </a:p>
          </p:txBody>
        </p:sp>
        <p:pic>
          <p:nvPicPr>
            <p:cNvPr id="35864" name="Рисунок 34" descr="chinese_cabbage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0508" t="7600" r="31329" b="7733"/>
            <a:stretch>
              <a:fillRect/>
            </a:stretch>
          </p:blipFill>
          <p:spPr bwMode="auto">
            <a:xfrm>
              <a:off x="2532888" y="4694091"/>
              <a:ext cx="978408" cy="1670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5855" name="Группа 47"/>
          <p:cNvGrpSpPr>
            <a:grpSpLocks/>
          </p:cNvGrpSpPr>
          <p:nvPr/>
        </p:nvGrpSpPr>
        <p:grpSpPr bwMode="auto">
          <a:xfrm>
            <a:off x="1226725" y="513172"/>
            <a:ext cx="1880066" cy="1854480"/>
            <a:chOff x="6826983" y="4114799"/>
            <a:chExt cx="1994174" cy="2070392"/>
          </a:xfrm>
        </p:grpSpPr>
        <p:pic>
          <p:nvPicPr>
            <p:cNvPr id="35861" name="Рисунок 52" descr="cabbage.pn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9225" t="6934" r="18095" b="6400"/>
            <a:stretch>
              <a:fillRect/>
            </a:stretch>
          </p:blipFill>
          <p:spPr bwMode="auto">
            <a:xfrm>
              <a:off x="6898450" y="4114799"/>
              <a:ext cx="1683852" cy="1792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62" name="TextBox 24"/>
            <p:cNvSpPr txBox="1">
              <a:spLocks noChangeArrowheads="1"/>
            </p:cNvSpPr>
            <p:nvPr/>
          </p:nvSpPr>
          <p:spPr bwMode="auto">
            <a:xfrm>
              <a:off x="6826983" y="5772859"/>
              <a:ext cx="1994174" cy="412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b="1" dirty="0">
                  <a:cs typeface="Arial" panose="020B0604020202020204" pitchFamily="34" charset="0"/>
                </a:rPr>
                <a:t>Белокочанная </a:t>
              </a:r>
            </a:p>
          </p:txBody>
        </p:sp>
      </p:grpSp>
      <p:pic>
        <p:nvPicPr>
          <p:cNvPr id="35856" name="Рисунок 49" descr="broccoli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660" t="10933" r="21071" b="12801"/>
          <a:stretch>
            <a:fillRect/>
          </a:stretch>
        </p:blipFill>
        <p:spPr bwMode="auto">
          <a:xfrm>
            <a:off x="5657851" y="4745038"/>
            <a:ext cx="1063625" cy="167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7" name="Прямоугольник 50"/>
          <p:cNvSpPr>
            <a:spLocks noChangeArrowheads="1"/>
          </p:cNvSpPr>
          <p:nvPr/>
        </p:nvSpPr>
        <p:spPr bwMode="auto">
          <a:xfrm>
            <a:off x="5603876" y="6307139"/>
            <a:ext cx="140756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 dirty="0"/>
              <a:t>Брокколи</a:t>
            </a:r>
          </a:p>
        </p:txBody>
      </p:sp>
      <p:cxnSp>
        <p:nvCxnSpPr>
          <p:cNvPr id="54" name="Прямая со стрелкой 53"/>
          <p:cNvCxnSpPr/>
          <p:nvPr/>
        </p:nvCxnSpPr>
        <p:spPr>
          <a:xfrm flipV="1">
            <a:off x="8445177" y="3150552"/>
            <a:ext cx="682625" cy="1587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59" name="Прямоугольник 56"/>
          <p:cNvSpPr>
            <a:spLocks noChangeArrowheads="1"/>
          </p:cNvSpPr>
          <p:nvPr/>
        </p:nvSpPr>
        <p:spPr bwMode="auto">
          <a:xfrm>
            <a:off x="4757739" y="3994150"/>
            <a:ext cx="31547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dirty="0"/>
              <a:t> </a:t>
            </a:r>
            <a:r>
              <a:rPr lang="ru-RU" altLang="ru-RU" sz="2000" b="1" dirty="0"/>
              <a:t>Капуста дикорастущая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2083334" y="55411"/>
            <a:ext cx="8395766" cy="5847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32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Результат селекционной работы</a:t>
            </a:r>
            <a:endParaRPr lang="ru-RU" sz="3200" b="1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694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81924" y="250724"/>
            <a:ext cx="11174278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altLang="ru-RU" sz="32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Образование новых видов в естественных условиях</a:t>
            </a:r>
            <a:endParaRPr lang="ru-RU" altLang="ru-RU" sz="3200" b="1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19" name="Прямоугольник 5"/>
          <p:cNvSpPr>
            <a:spLocks noChangeArrowheads="1"/>
          </p:cNvSpPr>
          <p:nvPr/>
        </p:nvSpPr>
        <p:spPr bwMode="auto">
          <a:xfrm>
            <a:off x="495944" y="959486"/>
            <a:ext cx="11546237" cy="5693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altLang="ru-RU" sz="2800" b="1" dirty="0" smtClean="0"/>
              <a:t>     </a:t>
            </a:r>
            <a:r>
              <a:rPr lang="ru-RU" altLang="ru-RU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Изучение искусственного отбора помогли Ч. Дарвину познать движущие силы образования видов в естественных условиях:</a:t>
            </a:r>
          </a:p>
          <a:p>
            <a:r>
              <a:rPr lang="ru-RU" altLang="ru-RU" sz="2800" b="1" dirty="0" smtClean="0"/>
              <a:t>• </a:t>
            </a:r>
            <a:r>
              <a:rPr lang="ru-RU" altLang="ru-RU" sz="2800" b="1" dirty="0"/>
              <a:t>Все существа имеют определенный уровень индивидуальной </a:t>
            </a:r>
            <a:r>
              <a:rPr lang="ru-RU" altLang="ru-RU" sz="2800" b="1" dirty="0" smtClean="0"/>
              <a:t/>
            </a:r>
            <a:br>
              <a:rPr lang="ru-RU" altLang="ru-RU" sz="2800" b="1" dirty="0" smtClean="0"/>
            </a:br>
            <a:r>
              <a:rPr lang="ru-RU" altLang="ru-RU" sz="2800" b="1" dirty="0" smtClean="0"/>
              <a:t>  изменчивости; </a:t>
            </a:r>
            <a:endParaRPr lang="ru-RU" altLang="ru-RU" sz="2800" b="1" dirty="0"/>
          </a:p>
          <a:p>
            <a:r>
              <a:rPr lang="ru-RU" altLang="ru-RU" sz="2800" b="1" dirty="0"/>
              <a:t>• Признаки от родителей передаются потомкам по </a:t>
            </a:r>
            <a:r>
              <a:rPr lang="ru-RU" altLang="ru-RU" sz="2800" b="1" dirty="0" smtClean="0"/>
              <a:t>наследству; </a:t>
            </a:r>
            <a:endParaRPr lang="ru-RU" altLang="ru-RU" sz="2800" b="1" dirty="0"/>
          </a:p>
          <a:p>
            <a:r>
              <a:rPr lang="ru-RU" altLang="ru-RU" sz="2800" b="1" dirty="0"/>
              <a:t>• Каждый вид организма способен к </a:t>
            </a:r>
            <a:r>
              <a:rPr lang="ru-RU" altLang="ru-RU" sz="2800" b="1" dirty="0" smtClean="0"/>
              <a:t>неограниченному </a:t>
            </a:r>
            <a:br>
              <a:rPr lang="ru-RU" altLang="ru-RU" sz="2800" b="1" dirty="0" smtClean="0"/>
            </a:br>
            <a:r>
              <a:rPr lang="ru-RU" altLang="ru-RU" sz="2800" b="1" dirty="0" smtClean="0"/>
              <a:t>  (</a:t>
            </a:r>
            <a:r>
              <a:rPr lang="ru-RU" altLang="ru-RU" sz="2800" b="1" dirty="0"/>
              <a:t>в коробочке мака 3000 семян, осетр выметывает 2 млн. </a:t>
            </a:r>
            <a:r>
              <a:rPr lang="ru-RU" altLang="ru-RU" sz="2800" b="1" dirty="0" smtClean="0"/>
              <a:t/>
            </a:r>
            <a:br>
              <a:rPr lang="ru-RU" altLang="ru-RU" sz="2800" b="1" dirty="0" smtClean="0"/>
            </a:br>
            <a:r>
              <a:rPr lang="ru-RU" altLang="ru-RU" sz="2800" b="1" dirty="0" smtClean="0"/>
              <a:t>  икринок); </a:t>
            </a:r>
            <a:endParaRPr lang="ru-RU" altLang="ru-RU" sz="2800" b="1" dirty="0"/>
          </a:p>
          <a:p>
            <a:r>
              <a:rPr lang="ru-RU" altLang="ru-RU" sz="2800" b="1" dirty="0"/>
              <a:t>• Нехватка жизненных ресурсов приводит к борьбе за </a:t>
            </a:r>
            <a:r>
              <a:rPr lang="ru-RU" altLang="ru-RU" sz="2800" b="1" dirty="0" smtClean="0"/>
              <a:t/>
            </a:r>
            <a:br>
              <a:rPr lang="ru-RU" altLang="ru-RU" sz="2800" b="1" dirty="0" smtClean="0"/>
            </a:br>
            <a:r>
              <a:rPr lang="ru-RU" altLang="ru-RU" sz="2800" b="1" dirty="0" smtClean="0"/>
              <a:t>  существование; </a:t>
            </a:r>
            <a:endParaRPr lang="ru-RU" altLang="ru-RU" sz="2800" b="1" dirty="0"/>
          </a:p>
          <a:p>
            <a:r>
              <a:rPr lang="ru-RU" altLang="ru-RU" sz="2800" b="1" dirty="0"/>
              <a:t>• В борьбе за существование выживают наиболее </a:t>
            </a:r>
            <a:endParaRPr lang="ru-RU" altLang="ru-RU" sz="2800" b="1" dirty="0" smtClean="0"/>
          </a:p>
          <a:p>
            <a:r>
              <a:rPr lang="ru-RU" altLang="ru-RU" sz="2800" b="1" dirty="0"/>
              <a:t> </a:t>
            </a:r>
            <a:r>
              <a:rPr lang="ru-RU" altLang="ru-RU" sz="2800" b="1" dirty="0" smtClean="0"/>
              <a:t> приспособленные </a:t>
            </a:r>
            <a:r>
              <a:rPr lang="ru-RU" altLang="ru-RU" sz="2800" b="1" dirty="0"/>
              <a:t>к данным условиям особи.</a:t>
            </a:r>
          </a:p>
        </p:txBody>
      </p:sp>
    </p:spTree>
    <p:extLst>
      <p:ext uri="{BB962C8B-B14F-4D97-AF65-F5344CB8AC3E}">
        <p14:creationId xmlns:p14="http://schemas.microsoft.com/office/powerpoint/2010/main" xmlns="" val="3194692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0"/>
          <p:cNvSpPr>
            <a:spLocks noChangeArrowheads="1"/>
          </p:cNvSpPr>
          <p:nvPr/>
        </p:nvSpPr>
        <p:spPr bwMode="auto">
          <a:xfrm>
            <a:off x="9043386" y="1138211"/>
            <a:ext cx="2716599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Естественный  </a:t>
            </a:r>
            <a:r>
              <a:rPr lang="ru-RU" sz="24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отбор – 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основной, направляющий фактор эволюции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1"/>
          <p:cNvSpPr>
            <a:spLocks noChangeArrowheads="1"/>
          </p:cNvSpPr>
          <p:nvPr/>
        </p:nvSpPr>
        <p:spPr bwMode="auto">
          <a:xfrm>
            <a:off x="4520152" y="1196412"/>
            <a:ext cx="282098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Борьба за существование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6566909" y="2053628"/>
            <a:ext cx="2439938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cs typeface="Arial" panose="020B0604020202020204" pitchFamily="34" charset="0"/>
              </a:rPr>
              <a:t>Межвидовая </a:t>
            </a:r>
            <a:endParaRPr lang="ru-RU" altLang="ru-RU" sz="2400" b="1" dirty="0" smtClean="0">
              <a:solidFill>
                <a:schemeClr val="accent6">
                  <a:lumMod val="20000"/>
                  <a:lumOff val="80000"/>
                </a:schemeClr>
              </a:solidFill>
              <a:cs typeface="Arial" panose="020B0604020202020204" pitchFamily="34" charset="0"/>
            </a:endParaRPr>
          </a:p>
          <a:p>
            <a:pPr algn="ctr" eaLnBrk="1" hangingPunct="1"/>
            <a:r>
              <a:rPr lang="ru-RU" altLang="ru-RU" sz="2400" b="1" dirty="0" smtClean="0">
                <a:cs typeface="Arial" panose="020B0604020202020204" pitchFamily="34" charset="0"/>
              </a:rPr>
              <a:t>– </a:t>
            </a:r>
            <a:r>
              <a:rPr lang="ru-RU" altLang="ru-RU" sz="2400" b="1" dirty="0">
                <a:cs typeface="Arial" panose="020B0604020202020204" pitchFamily="34" charset="0"/>
              </a:rPr>
              <a:t>возникает между </a:t>
            </a:r>
            <a:endParaRPr lang="ru-RU" altLang="ru-RU" sz="2400" b="1" dirty="0" smtClean="0">
              <a:cs typeface="Arial" panose="020B0604020202020204" pitchFamily="34" charset="0"/>
            </a:endParaRPr>
          </a:p>
          <a:p>
            <a:pPr algn="ctr" eaLnBrk="1" hangingPunct="1"/>
            <a:r>
              <a:rPr lang="ru-RU" altLang="ru-RU" sz="2400" b="1" dirty="0" smtClean="0">
                <a:cs typeface="Arial" panose="020B0604020202020204" pitchFamily="34" charset="0"/>
              </a:rPr>
              <a:t>особями </a:t>
            </a:r>
          </a:p>
          <a:p>
            <a:pPr algn="ctr" eaLnBrk="1" hangingPunct="1"/>
            <a:r>
              <a:rPr lang="ru-RU" altLang="ru-RU" sz="2400" b="1" dirty="0" smtClean="0">
                <a:cs typeface="Arial" panose="020B0604020202020204" pitchFamily="34" charset="0"/>
              </a:rPr>
              <a:t>других </a:t>
            </a:r>
            <a:r>
              <a:rPr lang="ru-RU" altLang="ru-RU" sz="2400" b="1" dirty="0">
                <a:cs typeface="Arial" panose="020B0604020202020204" pitchFamily="34" charset="0"/>
              </a:rPr>
              <a:t>видов, имеющими </a:t>
            </a:r>
          </a:p>
          <a:p>
            <a:pPr algn="ctr" eaLnBrk="1" hangingPunct="1"/>
            <a:r>
              <a:rPr lang="ru-RU" altLang="ru-RU" sz="2400" b="1" dirty="0">
                <a:cs typeface="Arial" panose="020B0604020202020204" pitchFamily="34" charset="0"/>
              </a:rPr>
              <a:t>одинаковые </a:t>
            </a:r>
            <a:r>
              <a:rPr lang="ru-RU" altLang="ru-RU" sz="2400" b="1" dirty="0" smtClean="0">
                <a:cs typeface="Arial" panose="020B0604020202020204" pitchFamily="34" charset="0"/>
              </a:rPr>
              <a:t>потребности</a:t>
            </a:r>
            <a:endParaRPr lang="ru-RU" altLang="ru-RU" sz="2400" b="1" dirty="0">
              <a:cs typeface="Arial" panose="020B0604020202020204" pitchFamily="34" charset="0"/>
            </a:endParaRPr>
          </a:p>
        </p:txBody>
      </p:sp>
      <p:sp>
        <p:nvSpPr>
          <p:cNvPr id="5" name="Прямоугольник 5"/>
          <p:cNvSpPr>
            <a:spLocks noChangeArrowheads="1"/>
          </p:cNvSpPr>
          <p:nvPr/>
        </p:nvSpPr>
        <p:spPr bwMode="auto">
          <a:xfrm>
            <a:off x="1782305" y="2707871"/>
            <a:ext cx="375925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 smtClean="0">
                <a:cs typeface="Arial" panose="020B0604020202020204" pitchFamily="34" charset="0"/>
              </a:rPr>
              <a:t>                </a:t>
            </a:r>
            <a:r>
              <a:rPr lang="ru-RU" altLang="ru-RU" sz="24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cs typeface="Arial" panose="020B0604020202020204" pitchFamily="34" charset="0"/>
              </a:rPr>
              <a:t>Внутривидовая</a:t>
            </a:r>
            <a:r>
              <a:rPr lang="en-US" altLang="ru-RU" sz="24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cs typeface="Arial" panose="020B0604020202020204" pitchFamily="34" charset="0"/>
              </a:rPr>
              <a:t> </a:t>
            </a:r>
            <a:endParaRPr lang="ru-RU" altLang="ru-RU" sz="2400" b="1" dirty="0" smtClean="0">
              <a:solidFill>
                <a:schemeClr val="accent6">
                  <a:lumMod val="20000"/>
                  <a:lumOff val="80000"/>
                </a:schemeClr>
              </a:solidFill>
              <a:cs typeface="Arial" panose="020B0604020202020204" pitchFamily="34" charset="0"/>
            </a:endParaRPr>
          </a:p>
          <a:p>
            <a:pPr algn="ctr" eaLnBrk="1" hangingPunct="1"/>
            <a:r>
              <a:rPr lang="en-US" altLang="ru-RU" sz="2400" b="1" dirty="0" smtClean="0">
                <a:cs typeface="Arial" panose="020B0604020202020204" pitchFamily="34" charset="0"/>
              </a:rPr>
              <a:t>–</a:t>
            </a:r>
            <a:r>
              <a:rPr lang="ru-RU" altLang="ru-RU" sz="2400" b="1" dirty="0" smtClean="0">
                <a:cs typeface="Arial" panose="020B0604020202020204" pitchFamily="34" charset="0"/>
              </a:rPr>
              <a:t> </a:t>
            </a:r>
            <a:r>
              <a:rPr lang="ru-RU" altLang="ru-RU" sz="2400" b="1" dirty="0">
                <a:cs typeface="Arial" panose="020B0604020202020204" pitchFamily="34" charset="0"/>
              </a:rPr>
              <a:t>возникает между </a:t>
            </a:r>
            <a:endParaRPr lang="ru-RU" altLang="ru-RU" sz="2400" b="1" dirty="0" smtClean="0">
              <a:cs typeface="Arial" panose="020B0604020202020204" pitchFamily="34" charset="0"/>
            </a:endParaRPr>
          </a:p>
          <a:p>
            <a:pPr algn="ctr" eaLnBrk="1" hangingPunct="1"/>
            <a:r>
              <a:rPr lang="ru-RU" altLang="ru-RU" sz="2400" b="1" dirty="0" smtClean="0">
                <a:cs typeface="Arial" panose="020B0604020202020204" pitchFamily="34" charset="0"/>
              </a:rPr>
              <a:t>особями </a:t>
            </a:r>
            <a:r>
              <a:rPr lang="ru-RU" altLang="ru-RU" sz="2400" b="1" dirty="0">
                <a:cs typeface="Arial" panose="020B0604020202020204" pitchFamily="34" charset="0"/>
              </a:rPr>
              <a:t>одного </a:t>
            </a:r>
            <a:r>
              <a:rPr lang="ru-RU" altLang="ru-RU" sz="2400" b="1" dirty="0" smtClean="0">
                <a:cs typeface="Arial" panose="020B0604020202020204" pitchFamily="34" charset="0"/>
              </a:rPr>
              <a:t>вида </a:t>
            </a:r>
            <a:r>
              <a:rPr lang="ru-RU" altLang="ru-RU" sz="2400" b="1" dirty="0">
                <a:cs typeface="Arial" panose="020B0604020202020204" pitchFamily="34" charset="0"/>
              </a:rPr>
              <a:t>за </a:t>
            </a:r>
            <a:r>
              <a:rPr lang="ru-RU" altLang="ru-RU" sz="2400" b="1" dirty="0" smtClean="0">
                <a:cs typeface="Arial" panose="020B0604020202020204" pitchFamily="34" charset="0"/>
              </a:rPr>
              <a:t>территорию</a:t>
            </a:r>
            <a:r>
              <a:rPr lang="ru-RU" altLang="ru-RU" sz="2400" b="1" dirty="0">
                <a:cs typeface="Arial" panose="020B0604020202020204" pitchFamily="34" charset="0"/>
              </a:rPr>
              <a:t>, пищу, самку</a:t>
            </a:r>
          </a:p>
        </p:txBody>
      </p:sp>
      <p:sp>
        <p:nvSpPr>
          <p:cNvPr id="6" name="Прямоугольник 7"/>
          <p:cNvSpPr>
            <a:spLocks noChangeArrowheads="1"/>
          </p:cNvSpPr>
          <p:nvPr/>
        </p:nvSpPr>
        <p:spPr bwMode="auto">
          <a:xfrm>
            <a:off x="1782305" y="5196494"/>
            <a:ext cx="887143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cs typeface="Arial" panose="020B0604020202020204" pitchFamily="34" charset="0"/>
              </a:rPr>
              <a:t>Борьба с неблагоприятными условиями внешней среды </a:t>
            </a:r>
            <a:r>
              <a:rPr lang="ru-RU" altLang="ru-RU" sz="2400" b="1" dirty="0">
                <a:cs typeface="Arial" panose="020B0604020202020204" pitchFamily="34" charset="0"/>
              </a:rPr>
              <a:t>– выживают наиболее сильные и выносливые особи в борьбе с засухой, наводнением, холодом</a:t>
            </a:r>
          </a:p>
        </p:txBody>
      </p:sp>
      <p:sp>
        <p:nvSpPr>
          <p:cNvPr id="7" name="Прямоугольник 9"/>
          <p:cNvSpPr>
            <a:spLocks noChangeArrowheads="1"/>
          </p:cNvSpPr>
          <p:nvPr/>
        </p:nvSpPr>
        <p:spPr bwMode="auto">
          <a:xfrm>
            <a:off x="682572" y="1138211"/>
            <a:ext cx="277177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Наследственная изменчивость</a:t>
            </a:r>
            <a:r>
              <a:rPr lang="en-US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2400" b="1" dirty="0">
              <a:solidFill>
                <a:schemeClr val="accent6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комбинативная,</a:t>
            </a:r>
          </a:p>
          <a:p>
            <a:pPr algn="ctr">
              <a:defRPr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мутационная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2385958" y="991891"/>
            <a:ext cx="753643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271658" y="1106191"/>
            <a:ext cx="228600" cy="0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5546847" y="1138211"/>
            <a:ext cx="228600" cy="0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9807310" y="1106191"/>
            <a:ext cx="228600" cy="0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001881" y="1955448"/>
            <a:ext cx="996" cy="1263682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7788091" y="2085416"/>
            <a:ext cx="228600" cy="0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5814005" y="1984960"/>
            <a:ext cx="16365" cy="3332136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3948946" y="1954818"/>
            <a:ext cx="3953445" cy="29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643777" y="202587"/>
            <a:ext cx="9206774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altLang="ru-RU" sz="36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Движущие силы </a:t>
            </a:r>
            <a:r>
              <a:rPr lang="ru-RU" altLang="ru-RU" sz="36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эволюции видов </a:t>
            </a:r>
          </a:p>
        </p:txBody>
      </p:sp>
    </p:spTree>
    <p:extLst>
      <p:ext uri="{BB962C8B-B14F-4D97-AF65-F5344CB8AC3E}">
        <p14:creationId xmlns:p14="http://schemas.microsoft.com/office/powerpoint/2010/main" xmlns="" val="3668414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4446" y="5398673"/>
            <a:ext cx="4794745" cy="1256256"/>
          </a:xfrm>
          <a:prstGeom prst="rect">
            <a:avLst/>
          </a:prstGeom>
          <a:solidFill>
            <a:schemeClr val="accent1">
              <a:alpha val="11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Приспособленность </a:t>
            </a:r>
            <a:r>
              <a:rPr lang="ru-RU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организмов к окружающей среде, многообразие видов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7938" y="293889"/>
            <a:ext cx="11226543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Дарвиновская концепция </a:t>
            </a:r>
            <a:r>
              <a:rPr lang="ru-RU" sz="32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естественного </a:t>
            </a:r>
            <a:r>
              <a:rPr lang="ru-RU" sz="3200" b="1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отбора</a:t>
            </a:r>
            <a:endParaRPr lang="ru-RU" sz="3200" b="1" dirty="0">
              <a:ln/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0243" name="Прямоугольник 7"/>
          <p:cNvSpPr>
            <a:spLocks noChangeArrowheads="1"/>
          </p:cNvSpPr>
          <p:nvPr/>
        </p:nvSpPr>
        <p:spPr bwMode="auto">
          <a:xfrm>
            <a:off x="715805" y="878664"/>
            <a:ext cx="10910807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2800" b="1" dirty="0"/>
              <a:t>• Материал для эволюции – неопределенная </a:t>
            </a:r>
            <a:r>
              <a:rPr lang="ru-RU" altLang="ru-RU" sz="2800" b="1" dirty="0" smtClean="0"/>
              <a:t>изменчивость;</a:t>
            </a:r>
            <a:endParaRPr lang="ru-RU" altLang="ru-RU" sz="2800" b="1" dirty="0"/>
          </a:p>
          <a:p>
            <a:r>
              <a:rPr lang="ru-RU" altLang="ru-RU" sz="2800" b="1" dirty="0"/>
              <a:t>• Естественный отбор – следствие борьбы за </a:t>
            </a:r>
            <a:r>
              <a:rPr lang="ru-RU" altLang="ru-RU" sz="2800" b="1" dirty="0" smtClean="0"/>
              <a:t/>
            </a:r>
            <a:br>
              <a:rPr lang="ru-RU" altLang="ru-RU" sz="2800" b="1" dirty="0" smtClean="0"/>
            </a:br>
            <a:r>
              <a:rPr lang="ru-RU" altLang="ru-RU" sz="2800" b="1" dirty="0" smtClean="0"/>
              <a:t>  существование</a:t>
            </a:r>
            <a:r>
              <a:rPr lang="ru-RU" altLang="ru-RU" sz="2800" b="1" dirty="0"/>
              <a:t>, избирательное уничтожение одних </a:t>
            </a:r>
            <a:r>
              <a:rPr lang="ru-RU" altLang="ru-RU" sz="2800" b="1" dirty="0" smtClean="0"/>
              <a:t/>
            </a:r>
            <a:br>
              <a:rPr lang="ru-RU" altLang="ru-RU" sz="2800" b="1" dirty="0" smtClean="0"/>
            </a:br>
            <a:r>
              <a:rPr lang="ru-RU" altLang="ru-RU" sz="2800" b="1" dirty="0" smtClean="0"/>
              <a:t>  особей </a:t>
            </a:r>
            <a:r>
              <a:rPr lang="ru-RU" altLang="ru-RU" sz="2800" b="1" dirty="0"/>
              <a:t>и преимущественного размножения других, </a:t>
            </a:r>
            <a:r>
              <a:rPr lang="ru-RU" altLang="ru-RU" sz="2800" b="1" dirty="0" smtClean="0"/>
              <a:t/>
            </a:r>
            <a:br>
              <a:rPr lang="ru-RU" altLang="ru-RU" sz="2800" b="1" dirty="0" smtClean="0"/>
            </a:br>
            <a:r>
              <a:rPr lang="ru-RU" altLang="ru-RU" sz="2800" b="1" dirty="0" smtClean="0"/>
              <a:t>  наиболее </a:t>
            </a:r>
            <a:r>
              <a:rPr lang="ru-RU" altLang="ru-RU" sz="2800" b="1" dirty="0"/>
              <a:t>приспособленных к среде существования.</a:t>
            </a: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518634" y="3208623"/>
            <a:ext cx="2809875" cy="1027113"/>
          </a:xfrm>
          <a:prstGeom prst="rect">
            <a:avLst/>
          </a:prstGeom>
          <a:solidFill>
            <a:schemeClr val="accent1">
              <a:alpha val="11000"/>
            </a:schemeClr>
          </a:solidFill>
          <a:ln>
            <a:solidFill>
              <a:schemeClr val="tx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Борьба за существование</a:t>
            </a: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6131046" y="3249039"/>
            <a:ext cx="2532063" cy="922338"/>
          </a:xfrm>
          <a:prstGeom prst="rect">
            <a:avLst/>
          </a:prstGeom>
          <a:solidFill>
            <a:schemeClr val="accent1">
              <a:alpha val="11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Естественный отбор</a:t>
            </a:r>
          </a:p>
        </p:txBody>
      </p:sp>
      <p:grpSp>
        <p:nvGrpSpPr>
          <p:cNvPr id="9" name="Группа 40"/>
          <p:cNvGrpSpPr>
            <a:grpSpLocks/>
          </p:cNvGrpSpPr>
          <p:nvPr/>
        </p:nvGrpSpPr>
        <p:grpSpPr bwMode="auto">
          <a:xfrm rot="5400000">
            <a:off x="8096772" y="4403012"/>
            <a:ext cx="1561113" cy="430213"/>
            <a:chOff x="7105513" y="5486098"/>
            <a:chExt cx="1562014" cy="430272"/>
          </a:xfrm>
        </p:grpSpPr>
        <p:sp>
          <p:nvSpPr>
            <p:cNvPr id="10" name="TextBox 12"/>
            <p:cNvSpPr txBox="1">
              <a:spLocks noChangeArrowheads="1"/>
            </p:cNvSpPr>
            <p:nvPr/>
          </p:nvSpPr>
          <p:spPr bwMode="auto">
            <a:xfrm>
              <a:off x="7105513" y="5486098"/>
              <a:ext cx="1562012" cy="430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200" b="1" dirty="0"/>
                <a:t>результат</a:t>
              </a:r>
            </a:p>
          </p:txBody>
        </p:sp>
        <p:cxnSp>
          <p:nvCxnSpPr>
            <p:cNvPr id="11" name="Прямая со стрелкой 10"/>
            <p:cNvCxnSpPr/>
            <p:nvPr/>
          </p:nvCxnSpPr>
          <p:spPr bwMode="auto">
            <a:xfrm rot="16200000">
              <a:off x="7948140" y="5196539"/>
              <a:ext cx="0" cy="1438775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Группа 1"/>
          <p:cNvGrpSpPr/>
          <p:nvPr/>
        </p:nvGrpSpPr>
        <p:grpSpPr>
          <a:xfrm>
            <a:off x="4328509" y="3309098"/>
            <a:ext cx="1785937" cy="461665"/>
            <a:chOff x="4328509" y="3309098"/>
            <a:chExt cx="1785937" cy="461665"/>
          </a:xfrm>
        </p:grpSpPr>
        <p:sp>
          <p:nvSpPr>
            <p:cNvPr id="8" name="TextBox 18"/>
            <p:cNvSpPr txBox="1">
              <a:spLocks noChangeArrowheads="1"/>
            </p:cNvSpPr>
            <p:nvPr/>
          </p:nvSpPr>
          <p:spPr bwMode="auto">
            <a:xfrm>
              <a:off x="4331650" y="3309098"/>
              <a:ext cx="178279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 b="1" dirty="0"/>
                <a:t>следствие</a:t>
              </a:r>
            </a:p>
          </p:txBody>
        </p:sp>
        <p:cxnSp>
          <p:nvCxnSpPr>
            <p:cNvPr id="13" name="Прямая со стрелкой 12"/>
            <p:cNvCxnSpPr>
              <a:stCxn id="6" idx="3"/>
            </p:cNvCxnSpPr>
            <p:nvPr/>
          </p:nvCxnSpPr>
          <p:spPr bwMode="auto">
            <a:xfrm>
              <a:off x="4328509" y="3722180"/>
              <a:ext cx="1785937" cy="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427061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2413</TotalTime>
  <Words>1640</Words>
  <Application>Microsoft Office PowerPoint</Application>
  <PresentationFormat>Произвольный</PresentationFormat>
  <Paragraphs>279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Zoya</dc:creator>
  <cp:lastModifiedBy>Win-10</cp:lastModifiedBy>
  <cp:revision>208</cp:revision>
  <dcterms:created xsi:type="dcterms:W3CDTF">2017-05-05T18:22:36Z</dcterms:created>
  <dcterms:modified xsi:type="dcterms:W3CDTF">2020-05-11T16:46:04Z</dcterms:modified>
</cp:coreProperties>
</file>